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3A_DCF56B75.xml" ContentType="application/vnd.ms-powerpoint.comments+xml"/>
  <Override PartName="/ppt/comments/modernComment_141_CE4C5D35.xml" ContentType="application/vnd.ms-powerpoint.comments+xml"/>
  <Override PartName="/ppt/comments/modernComment_142_B6B8D4CE.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Lst>
  <p:sldIdLst>
    <p:sldId id="314" r:id="rId5"/>
    <p:sldId id="317" r:id="rId6"/>
    <p:sldId id="315" r:id="rId7"/>
    <p:sldId id="316" r:id="rId8"/>
    <p:sldId id="344" r:id="rId9"/>
    <p:sldId id="345" r:id="rId10"/>
    <p:sldId id="346" r:id="rId11"/>
    <p:sldId id="330" r:id="rId12"/>
    <p:sldId id="331" r:id="rId13"/>
    <p:sldId id="321" r:id="rId14"/>
    <p:sldId id="322" r:id="rId15"/>
    <p:sldId id="325" r:id="rId16"/>
    <p:sldId id="33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E8FD0D-AA11-799B-D866-19A80DA39418}" name="Marit Dekker" initials="MD" userId="S::marit.dekker@hu.nl::9df674cb-d6c6-4252-802f-2b516ddfb8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08" autoAdjust="0"/>
    <p:restoredTop sz="93561"/>
  </p:normalViewPr>
  <p:slideViewPr>
    <p:cSldViewPr snapToGrid="0">
      <p:cViewPr varScale="1">
        <p:scale>
          <a:sx n="87" d="100"/>
          <a:sy n="87" d="100"/>
        </p:scale>
        <p:origin x="768" y="496"/>
      </p:cViewPr>
      <p:guideLst/>
    </p:cSldViewPr>
  </p:slideViewPr>
  <p:outlineViewPr>
    <p:cViewPr>
      <p:scale>
        <a:sx n="33" d="100"/>
        <a:sy n="33" d="100"/>
      </p:scale>
      <p:origin x="0" y="-9256"/>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13A_DCF56B75.xml><?xml version="1.0" encoding="utf-8"?>
<p188:cmLst xmlns:a="http://schemas.openxmlformats.org/drawingml/2006/main" xmlns:r="http://schemas.openxmlformats.org/officeDocument/2006/relationships" xmlns:p188="http://schemas.microsoft.com/office/powerpoint/2018/8/main">
  <p188:cm id="{2A113F18-12F9-4579-9B61-AC20377E85E2}" authorId="{89E8FD0D-AA11-799B-D866-19A80DA39418}" created="2024-09-04T09:13:35.129">
    <ac:txMkLst xmlns:ac="http://schemas.microsoft.com/office/drawing/2013/main/command">
      <pc:docMk xmlns:pc="http://schemas.microsoft.com/office/powerpoint/2013/main/command"/>
      <pc:sldMk xmlns:pc="http://schemas.microsoft.com/office/powerpoint/2013/main/command" cId="3707071349" sldId="314"/>
      <ac:spMk id="4" creationId="{96AE1F16-A2BA-3160-4DFE-8CFB77E9AC82}"/>
      <ac:txMk cp="27" len="14">
        <ac:context len="42" hash="2612843739"/>
      </ac:txMk>
    </ac:txMkLst>
    <p188:txBody>
      <a:bodyPr/>
      <a:lstStyle/>
      <a:p>
        <a:r>
          <a:rPr lang="nl-NL"/>
          <a:t>Evaluatiefase is vanaf Beroepsproduct 2.
Korte reflectie voor Beroepsproduct 1 is prima, maar je hoeft geen uitgewerkte testfase op te nemen voor Beroepsproduct 1. </a:t>
        </a:r>
      </a:p>
    </p188:txBody>
  </p188:cm>
</p188:cmLst>
</file>

<file path=ppt/comments/modernComment_141_CE4C5D35.xml><?xml version="1.0" encoding="utf-8"?>
<p188:cmLst xmlns:a="http://schemas.openxmlformats.org/drawingml/2006/main" xmlns:r="http://schemas.openxmlformats.org/officeDocument/2006/relationships" xmlns:p188="http://schemas.microsoft.com/office/powerpoint/2018/8/main">
  <p188:cm id="{80B0CA41-2B49-CA4D-958D-6D629FCC1DDB}" authorId="{89E8FD0D-AA11-799B-D866-19A80DA39418}" created="2024-09-04T09:13:35.129">
    <ac:txMkLst xmlns:ac="http://schemas.microsoft.com/office/drawing/2013/main/command">
      <pc:docMk xmlns:pc="http://schemas.microsoft.com/office/powerpoint/2013/main/command"/>
      <pc:sldMk xmlns:pc="http://schemas.microsoft.com/office/powerpoint/2013/main/command" cId="3461111093" sldId="321"/>
      <ac:spMk id="2" creationId="{9CB3368A-7691-8F54-0670-A3C097A27ECD}"/>
      <ac:txMk cp="0">
        <ac:context len="52" hash="1420377859"/>
      </ac:txMk>
    </ac:txMkLst>
    <p188:pos x="9241221" y="612337"/>
    <p188:txBody>
      <a:bodyPr/>
      <a:lstStyle/>
      <a:p>
        <a:r>
          <a:rPr lang="nl-NL"/>
          <a:t>Evaluatiefase is vanaf Beroepsproduct 2.
Korte reflectie voor Beroepsproduct 1 is prima, maar je hoeft geen uitgewerkte testfase op te nemen voor Beroepsproduct 1. </a:t>
        </a:r>
      </a:p>
    </p188:txBody>
  </p188:cm>
</p188:cmLst>
</file>

<file path=ppt/comments/modernComment_142_B6B8D4CE.xml><?xml version="1.0" encoding="utf-8"?>
<p188:cmLst xmlns:a="http://schemas.openxmlformats.org/drawingml/2006/main" xmlns:r="http://schemas.openxmlformats.org/officeDocument/2006/relationships" xmlns:p188="http://schemas.microsoft.com/office/powerpoint/2018/8/main">
  <p188:cm id="{AA754375-83DA-C24C-B97D-F8409D444E46}" authorId="{89E8FD0D-AA11-799B-D866-19A80DA39418}" created="2024-09-04T09:13:35.129">
    <ac:txMkLst xmlns:ac="http://schemas.microsoft.com/office/drawing/2013/main/command">
      <pc:docMk xmlns:pc="http://schemas.microsoft.com/office/powerpoint/2013/main/command"/>
      <pc:sldMk xmlns:pc="http://schemas.microsoft.com/office/powerpoint/2013/main/command" cId="3065566414" sldId="322"/>
      <ac:spMk id="2" creationId="{9CB3368A-7691-8F54-0670-A3C097A27ECD}"/>
      <ac:txMk cp="0">
        <ac:context len="73" hash="3665419349"/>
      </ac:txMk>
    </ac:txMkLst>
    <p188:pos x="9241221" y="612337"/>
    <p188:txBody>
      <a:bodyPr/>
      <a:lstStyle/>
      <a:p>
        <a:r>
          <a:rPr lang="nl-NL"/>
          <a:t>Evaluatiefase is vanaf Beroepsproduct 2.
Korte reflectie voor Beroepsproduct 1 is prima, maar je hoeft geen uitgewerkte testfase op te nemen voor Beroepsproduct 1. </a:t>
        </a:r>
      </a:p>
    </p188:txBody>
  </p188:cm>
</p188:cmLst>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2F67F8E-8FA6-4B26-A4FE-05CBC6F86C0F}" type="datetimeFigureOut">
              <a:rPr lang="nl-NL" smtClean="0"/>
              <a:t>26-05-2025</a:t>
            </a:fld>
            <a:endParaRPr lang="nl-NL"/>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nl-NL"/>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3A892B34-895C-4051-AD42-41E4A056F6C9}" type="slidenum">
              <a:rPr lang="nl-NL" smtClean="0"/>
              <a:t>‹nr.›</a:t>
            </a:fld>
            <a:endParaRPr lang="nl-NL"/>
          </a:p>
        </p:txBody>
      </p:sp>
    </p:spTree>
    <p:extLst>
      <p:ext uri="{BB962C8B-B14F-4D97-AF65-F5344CB8AC3E}">
        <p14:creationId xmlns:p14="http://schemas.microsoft.com/office/powerpoint/2010/main" val="35752298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F67F8E-8FA6-4B26-A4FE-05CBC6F86C0F}" type="datetimeFigureOut">
              <a:rPr lang="nl-NL" smtClean="0"/>
              <a:t>26-05-2025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9926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F67F8E-8FA6-4B26-A4FE-05CBC6F86C0F}" type="datetimeFigureOut">
              <a:rPr lang="nl-NL" smtClean="0"/>
              <a:t>26-05-2025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62365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2F67F8E-8FA6-4B26-A4FE-05CBC6F86C0F}" type="datetimeFigureOut">
              <a:rPr lang="nl-NL" smtClean="0"/>
              <a:t>26-05-2025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77280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nl-NL"/>
              <a:t>Klik om stijl te bewerken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2F67F8E-8FA6-4B26-A4FE-05CBC6F86C0F}" type="datetimeFigureOut">
              <a:rPr lang="nl-NL" smtClean="0"/>
              <a:t>26-05-2025</a:t>
            </a:fld>
            <a:endParaRPr lang="nl-NL"/>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nl-NL"/>
          </a:p>
        </p:txBody>
      </p:sp>
      <p:sp>
        <p:nvSpPr>
          <p:cNvPr id="6" name="Slide Number Placeholder 5"/>
          <p:cNvSpPr>
            <a:spLocks noGrp="1"/>
          </p:cNvSpPr>
          <p:nvPr>
            <p:ph type="sldNum" sz="quarter" idx="12"/>
          </p:nvPr>
        </p:nvSpPr>
        <p:spPr>
          <a:xfrm>
            <a:off x="8604504" y="5211060"/>
            <a:ext cx="2112264" cy="228600"/>
          </a:xfrm>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37091031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2F67F8E-8FA6-4B26-A4FE-05CBC6F86C0F}" type="datetimeFigureOut">
              <a:rPr lang="nl-NL" smtClean="0"/>
              <a:t>26-05-2025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447656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2F67F8E-8FA6-4B26-A4FE-05CBC6F86C0F}" type="datetimeFigureOut">
              <a:rPr lang="nl-NL" smtClean="0"/>
              <a:t>26-05-2025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17543230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A2F67F8E-8FA6-4B26-A4FE-05CBC6F86C0F}" type="datetimeFigureOut">
              <a:rPr lang="nl-NL" smtClean="0"/>
              <a:t>26-05-2025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2489544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F8E-8FA6-4B26-A4FE-05CBC6F86C0F}" type="datetimeFigureOut">
              <a:rPr lang="nl-NL" smtClean="0"/>
              <a:t>26-05-2025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A892B34-895C-4051-AD42-41E4A056F6C9}" type="slidenum">
              <a:rPr lang="nl-NL" smtClean="0"/>
              <a:t>‹nr.›</a:t>
            </a:fld>
            <a:endParaRPr lang="nl-NL"/>
          </a:p>
        </p:txBody>
      </p:sp>
    </p:spTree>
    <p:extLst>
      <p:ext uri="{BB962C8B-B14F-4D97-AF65-F5344CB8AC3E}">
        <p14:creationId xmlns:p14="http://schemas.microsoft.com/office/powerpoint/2010/main" val="190434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nl-NL"/>
              <a:t>Klik om stijl te bewerken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p>
            <a:fld id="{A2F67F8E-8FA6-4B26-A4FE-05CBC6F86C0F}" type="datetimeFigureOut">
              <a:rPr lang="nl-NL" smtClean="0"/>
              <a:t>26-05-2025</a:t>
            </a:fld>
            <a:endParaRPr lang="nl-NL"/>
          </a:p>
        </p:txBody>
      </p:sp>
      <p:sp>
        <p:nvSpPr>
          <p:cNvPr id="9" name="Footer Placeholder 8"/>
          <p:cNvSpPr>
            <a:spLocks noGrp="1"/>
          </p:cNvSpPr>
          <p:nvPr>
            <p:ph type="ftr" sz="quarter" idx="11"/>
          </p:nvPr>
        </p:nvSpPr>
        <p:spPr/>
        <p:txBody>
          <a:bodyPr/>
          <a:lstStyle>
            <a:lvl1pPr algn="r">
              <a:defRPr/>
            </a:lvl1pPr>
          </a:lstStyle>
          <a:p>
            <a:endParaRPr lang="nl-NL"/>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3A892B34-895C-4051-AD42-41E4A056F6C9}" type="slidenum">
              <a:rPr lang="nl-NL" smtClean="0"/>
              <a:t>‹nr.›</a:t>
            </a:fld>
            <a:endParaRPr lang="nl-NL"/>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42086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nl-NL"/>
              <a:t>Klik om stijl te bewerken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2F67F8E-8FA6-4B26-A4FE-05CBC6F86C0F}" type="datetimeFigureOut">
              <a:rPr lang="nl-NL" smtClean="0"/>
              <a:t>26-05-2025</a:t>
            </a:fld>
            <a:endParaRPr lang="nl-NL"/>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nl-NL"/>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3A892B34-895C-4051-AD42-41E4A056F6C9}" type="slidenum">
              <a:rPr lang="nl-NL" smtClean="0"/>
              <a:t>‹nr.›</a:t>
            </a:fld>
            <a:endParaRPr lang="nl-NL"/>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082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2F67F8E-8FA6-4B26-A4FE-05CBC6F86C0F}" type="datetimeFigureOut">
              <a:rPr lang="nl-NL" smtClean="0"/>
              <a:t>26-05-2025</a:t>
            </a:fld>
            <a:endParaRPr lang="nl-NL"/>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nl-NL"/>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A892B34-895C-4051-AD42-41E4A056F6C9}" type="slidenum">
              <a:rPr lang="nl-NL" smtClean="0"/>
              <a:t>‹nr.›</a:t>
            </a:fld>
            <a:endParaRPr lang="nl-NL"/>
          </a:p>
        </p:txBody>
      </p:sp>
    </p:spTree>
    <p:extLst>
      <p:ext uri="{BB962C8B-B14F-4D97-AF65-F5344CB8AC3E}">
        <p14:creationId xmlns:p14="http://schemas.microsoft.com/office/powerpoint/2010/main" val="271659882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microsoft.com/office/2018/10/relationships/comments" Target="../comments/modernComment_13A_DCF56B7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microsoft.com/office/2018/10/relationships/comments" Target="../comments/modernComment_141_CE4C5D3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42_B6B8D4CE.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78390-3DC3-21DC-FF63-03542270022B}"/>
              </a:ext>
            </a:extLst>
          </p:cNvPr>
          <p:cNvSpPr>
            <a:spLocks noGrp="1"/>
          </p:cNvSpPr>
          <p:nvPr>
            <p:ph type="title"/>
          </p:nvPr>
        </p:nvSpPr>
        <p:spPr>
          <a:xfrm>
            <a:off x="6258534" y="2018084"/>
            <a:ext cx="4957553" cy="1645920"/>
          </a:xfrm>
        </p:spPr>
        <p:txBody>
          <a:bodyPr>
            <a:normAutofit/>
          </a:bodyPr>
          <a:lstStyle/>
          <a:p>
            <a:pPr algn="ctr"/>
            <a:r>
              <a:rPr lang="nl-NL" sz="3700" b="1" dirty="0"/>
              <a:t>Opbrengst</a:t>
            </a:r>
            <a:br>
              <a:rPr lang="nl-NL" sz="3700" b="1" dirty="0"/>
            </a:br>
            <a:br>
              <a:rPr lang="nl-NL" sz="3700" b="1" dirty="0">
                <a:effectLst/>
                <a:latin typeface="Times New Roman" panose="02020603050405020304" pitchFamily="18" charset="0"/>
                <a:ea typeface="Times New Roman" panose="02020603050405020304" pitchFamily="18" charset="0"/>
              </a:rPr>
            </a:br>
            <a:endParaRPr lang="nl-NL" sz="3700" dirty="0"/>
          </a:p>
        </p:txBody>
      </p:sp>
      <p:sp>
        <p:nvSpPr>
          <p:cNvPr id="8199" name="Rectangle 8198">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sp>
        <p:nvSpPr>
          <p:cNvPr id="8201" name="Rectangle 8200">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txBody>
          <a:bodyPr/>
          <a:lstStyle/>
          <a:p>
            <a:endParaRPr lang="nl-NL"/>
          </a:p>
        </p:txBody>
      </p:sp>
      <p:pic>
        <p:nvPicPr>
          <p:cNvPr id="8194" name="Picture 2" descr="Wat zijn Opbrengsten? Uitleg en tips voor je boekhouding">
            <a:extLst>
              <a:ext uri="{FF2B5EF4-FFF2-40B4-BE49-F238E27FC236}">
                <a16:creationId xmlns:a16="http://schemas.microsoft.com/office/drawing/2014/main" id="{2E097B31-A03A-2B00-FA59-D66AFA06EC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4017" y="2155966"/>
            <a:ext cx="4414438" cy="255887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2D40ABD7-52B1-4885-5DE2-4193EC648191}"/>
              </a:ext>
            </a:extLst>
          </p:cNvPr>
          <p:cNvSpPr>
            <a:spLocks noGrp="1"/>
          </p:cNvSpPr>
          <p:nvPr>
            <p:ph idx="1"/>
          </p:nvPr>
        </p:nvSpPr>
        <p:spPr>
          <a:xfrm>
            <a:off x="6506792" y="3057904"/>
            <a:ext cx="4957554" cy="3496120"/>
          </a:xfrm>
        </p:spPr>
        <p:txBody>
          <a:bodyPr>
            <a:normAutofit/>
          </a:bodyPr>
          <a:lstStyle/>
          <a:p>
            <a:r>
              <a:rPr lang="nl-NL" dirty="0"/>
              <a:t>Het ontwikkelen van mijn eigen les, gericht op culturele onderdompeling in de Spaanse en Zuid-Amerikaanse wereld, heeft waardevolle opbrengsten opgeleverd voor mijn studenten, collega’s en mijzelf als docent. Hieronder een overzicht van de belangrijkste resultaten:</a:t>
            </a:r>
          </a:p>
          <a:p>
            <a:endParaRPr lang="nl-NL" dirty="0"/>
          </a:p>
        </p:txBody>
      </p:sp>
      <p:sp>
        <p:nvSpPr>
          <p:cNvPr id="6" name="Tekstvak 5">
            <a:extLst>
              <a:ext uri="{FF2B5EF4-FFF2-40B4-BE49-F238E27FC236}">
                <a16:creationId xmlns:a16="http://schemas.microsoft.com/office/drawing/2014/main" id="{B1EC2B82-0D5D-54AC-ACC0-F012FF8A80F6}"/>
              </a:ext>
            </a:extLst>
          </p:cNvPr>
          <p:cNvSpPr txBox="1"/>
          <p:nvPr/>
        </p:nvSpPr>
        <p:spPr>
          <a:xfrm>
            <a:off x="2775284" y="1925053"/>
            <a:ext cx="184731" cy="369332"/>
          </a:xfrm>
          <a:prstGeom prst="rect">
            <a:avLst/>
          </a:prstGeom>
          <a:noFill/>
        </p:spPr>
        <p:txBody>
          <a:bodyPr wrap="none" rtlCol="0">
            <a:spAutoFit/>
          </a:bodyPr>
          <a:lstStyle/>
          <a:p>
            <a:endParaRPr lang="nl-NL" dirty="0"/>
          </a:p>
        </p:txBody>
      </p:sp>
      <p:sp>
        <p:nvSpPr>
          <p:cNvPr id="4" name="Title 1">
            <a:extLst>
              <a:ext uri="{FF2B5EF4-FFF2-40B4-BE49-F238E27FC236}">
                <a16:creationId xmlns:a16="http://schemas.microsoft.com/office/drawing/2014/main" id="{96AE1F16-A2BA-3160-4DFE-8CFB77E9AC82}"/>
              </a:ext>
            </a:extLst>
          </p:cNvPr>
          <p:cNvSpPr txBox="1">
            <a:spLocks/>
          </p:cNvSpPr>
          <p:nvPr/>
        </p:nvSpPr>
        <p:spPr>
          <a:xfrm>
            <a:off x="5690902" y="566867"/>
            <a:ext cx="6589334" cy="1371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nl-NL" sz="3000" dirty="0"/>
              <a:t>Evaluatie</a:t>
            </a:r>
          </a:p>
          <a:p>
            <a:pPr algn="ctr"/>
            <a:r>
              <a:rPr lang="nl-NL" sz="3000" dirty="0"/>
              <a:t>reflectie van de uitprobeerfase</a:t>
            </a:r>
          </a:p>
        </p:txBody>
      </p:sp>
      <p:pic>
        <p:nvPicPr>
          <p:cNvPr id="5" name="Picture 2" descr="tussentijdse evaluatie | rasja.nl">
            <a:extLst>
              <a:ext uri="{FF2B5EF4-FFF2-40B4-BE49-F238E27FC236}">
                <a16:creationId xmlns:a16="http://schemas.microsoft.com/office/drawing/2014/main" id="{EAFC775E-68F2-488C-88CF-34E2640C0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465" y="4476738"/>
            <a:ext cx="2967318" cy="150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71349"/>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3368A-7691-8F54-0670-A3C097A27ECD}"/>
              </a:ext>
            </a:extLst>
          </p:cNvPr>
          <p:cNvSpPr>
            <a:spLocks noGrp="1"/>
          </p:cNvSpPr>
          <p:nvPr>
            <p:ph type="title"/>
          </p:nvPr>
        </p:nvSpPr>
        <p:spPr>
          <a:xfrm>
            <a:off x="1251678" y="889776"/>
            <a:ext cx="10178322" cy="1492132"/>
          </a:xfrm>
        </p:spPr>
        <p:txBody>
          <a:bodyPr>
            <a:normAutofit/>
          </a:bodyPr>
          <a:lstStyle/>
          <a:p>
            <a:pPr algn="ctr"/>
            <a:r>
              <a:rPr lang="nl-NL" sz="2500" b="0" dirty="0">
                <a:solidFill>
                  <a:srgbClr val="000000"/>
                </a:solidFill>
                <a:effectLst/>
                <a:ea typeface="Times New Roman" panose="02020603050405020304" pitchFamily="18" charset="0"/>
              </a:rPr>
              <a:t>4. Groei als docent en ondersteuning voor collega’s</a:t>
            </a:r>
            <a:endParaRPr lang="nl-NL" sz="2500" b="1" dirty="0">
              <a:effectLst/>
              <a:ea typeface="Times New Roman" panose="02020603050405020304" pitchFamily="18" charset="0"/>
            </a:endParaRPr>
          </a:p>
        </p:txBody>
      </p:sp>
      <p:sp>
        <p:nvSpPr>
          <p:cNvPr id="3" name="Content Placeholder 2">
            <a:extLst>
              <a:ext uri="{FF2B5EF4-FFF2-40B4-BE49-F238E27FC236}">
                <a16:creationId xmlns:a16="http://schemas.microsoft.com/office/drawing/2014/main" id="{3836A202-1F71-EA55-163C-5A8BFF279F09}"/>
              </a:ext>
            </a:extLst>
          </p:cNvPr>
          <p:cNvSpPr>
            <a:spLocks noGrp="1"/>
          </p:cNvSpPr>
          <p:nvPr>
            <p:ph idx="1"/>
          </p:nvPr>
        </p:nvSpPr>
        <p:spPr>
          <a:xfrm>
            <a:off x="1251678" y="2374633"/>
            <a:ext cx="10178322" cy="3593591"/>
          </a:xfrm>
        </p:spPr>
        <p:txBody>
          <a:bodyPr>
            <a:normAutofit fontScale="92500" lnSpcReduction="20000"/>
          </a:bodyPr>
          <a:lstStyle/>
          <a:p>
            <a:r>
              <a:rPr lang="nl-NL" dirty="0"/>
              <a:t>Het ontwikkelen van deze lessenserie rond cultuur en taal heeft mijn didactische vaardigheden op een vernieuwende manier aangescherpt. Door taalonderwijs te verbinden met culturele beleving heb ik geleerd hoe ik betekenisvol onderwijs kan vormgeven dat verder gaat dan grammatica en woordenschat. Dit project dwong mij om creatief te denken over werkvormen, interactie en interculturele leerdoelen.</a:t>
            </a:r>
          </a:p>
          <a:p>
            <a:r>
              <a:rPr lang="nl-NL" dirty="0"/>
              <a:t>Ook op persoonlijk vlak voelde ik mij sterk verbonden met het proces. Als docent met een Colombiaanse achtergrond was het bijzonder om mijn eigen cultuur te integreren in het onderwijs en te zien hoe mijn studenten daardoor met meer enthousiasme Spaans leerden. Deze aanpak gaf mij meer vertrouwen in het benutten van mijn culturele identiteit als onderwijskracht.</a:t>
            </a:r>
          </a:p>
          <a:p>
            <a:r>
              <a:rPr lang="nl-NL" dirty="0"/>
              <a:t>Daarnaast heeft dit project geleid tot meer samenwerking met collega’s. Door mijn lessen te delen en samen te evalueren, kon ik anderen inspireren en concrete handvatten bieden om culturele onderdompeling in hun eigen lessen te verwerken. Mijn methode is daarmee niet alleen een verrijking geweest voor mijn studenten, maar ook voor het team Spaans op de hogeschool TIO.</a:t>
            </a:r>
          </a:p>
          <a:p>
            <a:pPr algn="just"/>
            <a:endParaRPr lang="nl-NL"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111109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3368A-7691-8F54-0670-A3C097A27ECD}"/>
              </a:ext>
            </a:extLst>
          </p:cNvPr>
          <p:cNvSpPr>
            <a:spLocks noGrp="1"/>
          </p:cNvSpPr>
          <p:nvPr>
            <p:ph type="title"/>
          </p:nvPr>
        </p:nvSpPr>
        <p:spPr>
          <a:xfrm>
            <a:off x="1251678" y="597538"/>
            <a:ext cx="10178322" cy="1492132"/>
          </a:xfrm>
        </p:spPr>
        <p:txBody>
          <a:bodyPr/>
          <a:lstStyle/>
          <a:p>
            <a:pPr algn="ctr"/>
            <a:r>
              <a:rPr lang="nl-NL" sz="1800" dirty="0">
                <a:solidFill>
                  <a:srgbClr val="000000"/>
                </a:solidFill>
                <a:effectLst/>
                <a:latin typeface="Calibri" panose="020F0502020204030204" pitchFamily="34" charset="0"/>
                <a:ea typeface="Times New Roman" panose="02020603050405020304" pitchFamily="18" charset="0"/>
              </a:rPr>
              <a:t> </a:t>
            </a:r>
            <a:br>
              <a:rPr lang="nl-NL" sz="1800" dirty="0">
                <a:effectLst/>
                <a:latin typeface="Times New Roman" panose="02020603050405020304" pitchFamily="18" charset="0"/>
                <a:ea typeface="Times New Roman" panose="02020603050405020304" pitchFamily="18" charset="0"/>
              </a:rPr>
            </a:br>
            <a:r>
              <a:rPr lang="nl-NL" sz="2500" b="0" dirty="0">
                <a:solidFill>
                  <a:srgbClr val="000000"/>
                </a:solidFill>
                <a:effectLst/>
                <a:latin typeface="Impact" panose="020B0806030902050204" pitchFamily="34" charset="0"/>
                <a:ea typeface="Times New Roman" panose="02020603050405020304" pitchFamily="18" charset="0"/>
              </a:rPr>
              <a:t>5. </a:t>
            </a:r>
            <a:r>
              <a:rPr lang="nl-NL" sz="2800" b="1" dirty="0"/>
              <a:t>Toekomstige implementatie van het product Cultuurgericht onderwijs</a:t>
            </a:r>
            <a:br>
              <a:rPr lang="nl-NL" sz="2800" dirty="0"/>
            </a:br>
            <a:endParaRPr lang="nl-NL" sz="2500" b="1" dirty="0">
              <a:effectLst/>
              <a:latin typeface="Impact" panose="020B0806030902050204" pitchFamily="34" charset="0"/>
              <a:ea typeface="Times New Roman" panose="02020603050405020304" pitchFamily="18" charset="0"/>
            </a:endParaRPr>
          </a:p>
        </p:txBody>
      </p:sp>
      <p:sp>
        <p:nvSpPr>
          <p:cNvPr id="3" name="Content Placeholder 2">
            <a:extLst>
              <a:ext uri="{FF2B5EF4-FFF2-40B4-BE49-F238E27FC236}">
                <a16:creationId xmlns:a16="http://schemas.microsoft.com/office/drawing/2014/main" id="{3836A202-1F71-EA55-163C-5A8BFF279F09}"/>
              </a:ext>
            </a:extLst>
          </p:cNvPr>
          <p:cNvSpPr>
            <a:spLocks noGrp="1"/>
          </p:cNvSpPr>
          <p:nvPr>
            <p:ph idx="1"/>
          </p:nvPr>
        </p:nvSpPr>
        <p:spPr>
          <a:xfrm>
            <a:off x="304147" y="1928192"/>
            <a:ext cx="11324635" cy="4731025"/>
          </a:xfrm>
        </p:spPr>
        <p:txBody>
          <a:bodyPr>
            <a:normAutofit fontScale="77500" lnSpcReduction="20000"/>
          </a:bodyPr>
          <a:lstStyle/>
          <a:p>
            <a:r>
              <a:rPr lang="nl-NL" dirty="0"/>
              <a:t>Na de succesvolle uitvoering van dit project rondom het Colombia Festival, wil ik dit product structureel implementeren binnen het </a:t>
            </a:r>
            <a:r>
              <a:rPr lang="nl-NL" dirty="0" err="1"/>
              <a:t>Spaanscurriculum</a:t>
            </a:r>
            <a:r>
              <a:rPr lang="nl-NL" dirty="0"/>
              <a:t> op TIO. Mijn doel is om cultuur als vast onderdeel van taalonderwijs te integreren, niet als aanvulling, maar als essentieel element dat taalbegrip verdiept en studenten voorbereidt op internationale communicatie.</a:t>
            </a:r>
          </a:p>
          <a:p>
            <a:r>
              <a:rPr lang="nl-NL" b="1" dirty="0"/>
              <a:t>Wat ik concreet ga implementeren:</a:t>
            </a:r>
            <a:endParaRPr lang="nl-NL" dirty="0"/>
          </a:p>
          <a:p>
            <a:r>
              <a:rPr lang="nl-NL" b="1" dirty="0"/>
              <a:t>Jaarlijkse deelname aan een cultureel evenement:</a:t>
            </a:r>
            <a:r>
              <a:rPr lang="nl-NL" dirty="0"/>
              <a:t> Ieder schooljaar wordt afgesloten met deelname aan een cultureel evenement, zoals het Colombia Festival of het </a:t>
            </a:r>
            <a:r>
              <a:rPr lang="nl-NL" dirty="0" err="1"/>
              <a:t>Dias</a:t>
            </a:r>
            <a:r>
              <a:rPr lang="nl-NL" dirty="0"/>
              <a:t> </a:t>
            </a:r>
            <a:r>
              <a:rPr lang="nl-NL" dirty="0" err="1"/>
              <a:t>Latinos</a:t>
            </a:r>
            <a:r>
              <a:rPr lang="nl-NL" dirty="0"/>
              <a:t> Festival in Amersfoort. Studenten bereiden zich hierop voor met thematische lessen over cultuur, dans, muziek, gewoonten en communicatie.</a:t>
            </a:r>
          </a:p>
          <a:p>
            <a:r>
              <a:rPr lang="nl-NL" b="1" dirty="0"/>
              <a:t>Culturele modules gekoppeld aan projectweken:</a:t>
            </a:r>
            <a:r>
              <a:rPr lang="nl-NL" dirty="0"/>
              <a:t> Tijdens projectweken, waarin studenten vaak op internationale oriëntatie of stage gaan, worden voorbereidende lessen aangeboden die interculturele communicatie, beleefdheidsvormen en lokale gebruiken behandelen van Spaanstalige landen.</a:t>
            </a:r>
          </a:p>
          <a:p>
            <a:r>
              <a:rPr lang="nl-NL" b="1" dirty="0"/>
              <a:t>Culturele </a:t>
            </a:r>
            <a:r>
              <a:rPr lang="nl-NL" b="1" dirty="0" err="1"/>
              <a:t>challenges</a:t>
            </a:r>
            <a:r>
              <a:rPr lang="nl-NL" b="1" dirty="0"/>
              <a:t> per semester:</a:t>
            </a:r>
            <a:r>
              <a:rPr lang="nl-NL" dirty="0"/>
              <a:t> In elk semester wordt een korte </a:t>
            </a:r>
            <a:r>
              <a:rPr lang="nl-NL" dirty="0" err="1"/>
              <a:t>challenge</a:t>
            </a:r>
            <a:r>
              <a:rPr lang="nl-NL" dirty="0"/>
              <a:t> geïntegreerd waarin studenten een cultureel aspect van een Spaanstalig land onderzoeken, presenteren en reflecteren. Denk aan presentaties over gastronomie, mini-workshops over traditionele muziek, of digitale vlogs over een culturele gewoonte.</a:t>
            </a:r>
          </a:p>
          <a:p>
            <a:r>
              <a:rPr lang="nl-NL" b="1" dirty="0"/>
              <a:t>Uitbreiding naar andere Spaanstalige landen:</a:t>
            </a:r>
            <a:r>
              <a:rPr lang="nl-NL" dirty="0"/>
              <a:t> In de toekomst wil ik de lessenserie uitbreiden naar andere landen zoals Mexico, Argentinië, Peru en Spanje. Op die manier ontstaat een breder cultureel bewustzijn dat aansluit bij de wereldwijde spreiding van het Spaans.</a:t>
            </a:r>
          </a:p>
          <a:p>
            <a:r>
              <a:rPr lang="nl-NL" b="1" dirty="0"/>
              <a:t>Samenwerking met lokale gemeenschappen en gastsprekers:</a:t>
            </a:r>
            <a:r>
              <a:rPr lang="nl-NL" dirty="0"/>
              <a:t> Ik wil meer verbinding zoeken met Spaanstalige gemeenschappen in Nederland, bijvoorbeeld door gastlessen, dansdocenten, of kookworkshops te organiseren op school.</a:t>
            </a:r>
          </a:p>
          <a:p>
            <a:r>
              <a:rPr lang="nl-NL" dirty="0"/>
              <a:t>Door deze structurele implementatie wordt Spaans niet alleen een schoolvak, maar een culturele ervaring. Studenten ontwikkelen niet alleen hun taalvaardigheid, maar ook hun interculturele competentie — een onmisbare vaardigheid binnen het internationale bedrijfsleven.</a:t>
            </a:r>
          </a:p>
        </p:txBody>
      </p:sp>
    </p:spTree>
    <p:extLst>
      <p:ext uri="{BB962C8B-B14F-4D97-AF65-F5344CB8AC3E}">
        <p14:creationId xmlns:p14="http://schemas.microsoft.com/office/powerpoint/2010/main" val="306556641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ED415-EADF-E20D-29FF-2BFED8DD1CBE}"/>
              </a:ext>
            </a:extLst>
          </p:cNvPr>
          <p:cNvSpPr>
            <a:spLocks noGrp="1"/>
          </p:cNvSpPr>
          <p:nvPr>
            <p:ph type="title"/>
          </p:nvPr>
        </p:nvSpPr>
        <p:spPr/>
        <p:txBody>
          <a:bodyPr/>
          <a:lstStyle/>
          <a:p>
            <a:pPr algn="ctr"/>
            <a:r>
              <a:rPr lang="nl-NL" dirty="0"/>
              <a:t>Evaluatie </a:t>
            </a:r>
          </a:p>
        </p:txBody>
      </p:sp>
      <p:sp>
        <p:nvSpPr>
          <p:cNvPr id="3" name="Tijdelijke aanduiding voor inhoud 2">
            <a:extLst>
              <a:ext uri="{FF2B5EF4-FFF2-40B4-BE49-F238E27FC236}">
                <a16:creationId xmlns:a16="http://schemas.microsoft.com/office/drawing/2014/main" id="{4E0D82B8-41E2-0544-5615-27BF09BC22D1}"/>
              </a:ext>
            </a:extLst>
          </p:cNvPr>
          <p:cNvSpPr>
            <a:spLocks noGrp="1"/>
          </p:cNvSpPr>
          <p:nvPr>
            <p:ph idx="1"/>
          </p:nvPr>
        </p:nvSpPr>
        <p:spPr/>
        <p:txBody>
          <a:bodyPr>
            <a:normAutofit/>
          </a:bodyPr>
          <a:lstStyle/>
          <a:p>
            <a:r>
              <a:rPr lang="nl-NL" dirty="0"/>
              <a:t>Het ontwikkelen van dit cultuurgerichte onderwijsproduct heeft mij als docent enorm verrijkt. Door mijn eigen Colombiaanse achtergrond te verweven in het lesprogramma, kon ik studenten een betekenisvolle en levendige kennismaking geven met de Spaanstalige wereld. De combinatie van lessen over dans, muziek, gewoonten en eten zorgde voor meer betrokkenheid, motivatie en taalgebruik in de klas.</a:t>
            </a:r>
          </a:p>
          <a:p>
            <a:r>
              <a:rPr lang="nl-NL" dirty="0"/>
              <a:t>Ik merkte dat studenten Spaans niet langer zagen als een schoolvak, maar als iets wat ze écht konden beleven en toepassen. Het festival en de </a:t>
            </a:r>
            <a:r>
              <a:rPr lang="nl-NL" dirty="0" err="1"/>
              <a:t>challenge</a:t>
            </a:r>
            <a:r>
              <a:rPr lang="nl-NL" dirty="0"/>
              <a:t>-opdrachten gaven hen een unieke ervaring die bijdroeg aan hun taalvaardigheid én interculturele competentie.</a:t>
            </a:r>
          </a:p>
          <a:p>
            <a:r>
              <a:rPr lang="nl-NL" dirty="0"/>
              <a:t>Voor mij persoonlijk was dit project een bevestiging van hoe belangrijk cultuur is in taalonderwijs. Het motiveert me om dit soort ervaringen vaker te integreren in mijn lespraktijk — niet alleen omdat het effectief is, maar ook omdat het bijdraagt aan wederzijds begrip en internationale oriëntatie.</a:t>
            </a:r>
          </a:p>
          <a:p>
            <a:endParaRPr lang="nl-NL" dirty="0"/>
          </a:p>
        </p:txBody>
      </p:sp>
    </p:spTree>
    <p:extLst>
      <p:ext uri="{BB962C8B-B14F-4D97-AF65-F5344CB8AC3E}">
        <p14:creationId xmlns:p14="http://schemas.microsoft.com/office/powerpoint/2010/main" val="56942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25689-B5D4-8856-EE21-E8FAAD7A379B}"/>
              </a:ext>
            </a:extLst>
          </p:cNvPr>
          <p:cNvSpPr>
            <a:spLocks noGrp="1"/>
          </p:cNvSpPr>
          <p:nvPr>
            <p:ph type="title"/>
          </p:nvPr>
        </p:nvSpPr>
        <p:spPr>
          <a:xfrm>
            <a:off x="761996" y="1153287"/>
            <a:ext cx="3570566" cy="4551426"/>
          </a:xfrm>
        </p:spPr>
        <p:txBody>
          <a:bodyPr anchor="ctr">
            <a:normAutofit/>
          </a:bodyPr>
          <a:lstStyle/>
          <a:p>
            <a:pPr algn="r"/>
            <a:r>
              <a:rPr lang="nl-NL" sz="1500" b="0" dirty="0">
                <a:effectLst/>
                <a:latin typeface="Arial" panose="020B0604020202020204" pitchFamily="34" charset="0"/>
                <a:ea typeface="Times New Roman" panose="02020603050405020304" pitchFamily="18" charset="0"/>
              </a:rPr>
              <a:t>Literatuurverkenning </a:t>
            </a:r>
            <a:br>
              <a:rPr lang="nl-NL" sz="1500" b="1" dirty="0">
                <a:effectLst/>
                <a:latin typeface="Times New Roman" panose="02020603050405020304" pitchFamily="18" charset="0"/>
                <a:ea typeface="Times New Roman" panose="02020603050405020304" pitchFamily="18" charset="0"/>
              </a:rPr>
            </a:br>
            <a:endParaRPr lang="nl-NL" sz="1500" dirty="0"/>
          </a:p>
        </p:txBody>
      </p:sp>
      <p:sp>
        <p:nvSpPr>
          <p:cNvPr id="3" name="Tijdelijke aanduiding voor inhoud 2">
            <a:extLst>
              <a:ext uri="{FF2B5EF4-FFF2-40B4-BE49-F238E27FC236}">
                <a16:creationId xmlns:a16="http://schemas.microsoft.com/office/drawing/2014/main" id="{6C28C07E-E943-3BB4-8E30-CC0920D572E2}"/>
              </a:ext>
            </a:extLst>
          </p:cNvPr>
          <p:cNvSpPr>
            <a:spLocks noGrp="1"/>
          </p:cNvSpPr>
          <p:nvPr>
            <p:ph idx="1"/>
          </p:nvPr>
        </p:nvSpPr>
        <p:spPr>
          <a:xfrm>
            <a:off x="4976031" y="1153287"/>
            <a:ext cx="6453969" cy="4551426"/>
          </a:xfrm>
        </p:spPr>
        <p:txBody>
          <a:bodyPr anchor="ctr">
            <a:normAutofit/>
          </a:bodyPr>
          <a:lstStyle/>
          <a:p>
            <a:pPr>
              <a:lnSpc>
                <a:spcPct val="100000"/>
              </a:lnSpc>
            </a:pPr>
            <a:r>
              <a:rPr lang="nl-NL" sz="1400" dirty="0">
                <a:solidFill>
                  <a:schemeClr val="tx1"/>
                </a:solidFill>
              </a:rPr>
              <a:t>Geerts, W., &amp; Van Kralingen, R. (2020). </a:t>
            </a:r>
            <a:r>
              <a:rPr lang="nl-NL" sz="1400" i="1" dirty="0">
                <a:solidFill>
                  <a:schemeClr val="tx1"/>
                </a:solidFill>
              </a:rPr>
              <a:t>Handboek voor leraren.</a:t>
            </a:r>
            <a:r>
              <a:rPr lang="nl-NL" sz="1400" dirty="0">
                <a:solidFill>
                  <a:schemeClr val="tx1"/>
                </a:solidFill>
              </a:rPr>
              <a:t> </a:t>
            </a:r>
            <a:r>
              <a:rPr lang="nl-NL" sz="1400" dirty="0" err="1">
                <a:solidFill>
                  <a:schemeClr val="tx1"/>
                </a:solidFill>
              </a:rPr>
              <a:t>Coutinho</a:t>
            </a:r>
            <a:r>
              <a:rPr lang="nl-NL" sz="1400" dirty="0">
                <a:solidFill>
                  <a:schemeClr val="tx1"/>
                </a:solidFill>
              </a:rPr>
              <a:t>.</a:t>
            </a:r>
          </a:p>
          <a:p>
            <a:pPr>
              <a:lnSpc>
                <a:spcPct val="100000"/>
              </a:lnSpc>
            </a:pPr>
            <a:r>
              <a:rPr lang="nl-NL" sz="1400" dirty="0" err="1">
                <a:solidFill>
                  <a:schemeClr val="tx1"/>
                </a:solidFill>
              </a:rPr>
              <a:t>Lemov</a:t>
            </a:r>
            <a:r>
              <a:rPr lang="nl-NL" sz="1400" dirty="0">
                <a:solidFill>
                  <a:schemeClr val="tx1"/>
                </a:solidFill>
              </a:rPr>
              <a:t>, D. (2010). </a:t>
            </a:r>
            <a:r>
              <a:rPr lang="nl-NL" sz="1400" i="1" dirty="0" err="1">
                <a:solidFill>
                  <a:schemeClr val="tx1"/>
                </a:solidFill>
              </a:rPr>
              <a:t>Teach</a:t>
            </a:r>
            <a:r>
              <a:rPr lang="nl-NL" sz="1400" i="1" dirty="0">
                <a:solidFill>
                  <a:schemeClr val="tx1"/>
                </a:solidFill>
              </a:rPr>
              <a:t> like a </a:t>
            </a:r>
            <a:r>
              <a:rPr lang="nl-NL" sz="1400" i="1" dirty="0" err="1">
                <a:solidFill>
                  <a:schemeClr val="tx1"/>
                </a:solidFill>
              </a:rPr>
              <a:t>champion</a:t>
            </a:r>
            <a:r>
              <a:rPr lang="nl-NL" sz="1400" i="1" dirty="0">
                <a:solidFill>
                  <a:schemeClr val="tx1"/>
                </a:solidFill>
              </a:rPr>
              <a:t>.</a:t>
            </a:r>
            <a:r>
              <a:rPr lang="nl-NL" sz="1400" dirty="0">
                <a:solidFill>
                  <a:schemeClr val="tx1"/>
                </a:solidFill>
              </a:rPr>
              <a:t> </a:t>
            </a:r>
            <a:r>
              <a:rPr lang="nl-NL" sz="1400" dirty="0" err="1">
                <a:solidFill>
                  <a:schemeClr val="tx1"/>
                </a:solidFill>
              </a:rPr>
              <a:t>Jossey</a:t>
            </a:r>
            <a:r>
              <a:rPr lang="nl-NL" sz="1400" dirty="0">
                <a:solidFill>
                  <a:schemeClr val="tx1"/>
                </a:solidFill>
              </a:rPr>
              <a:t>-Bass.</a:t>
            </a:r>
          </a:p>
          <a:p>
            <a:pPr>
              <a:lnSpc>
                <a:spcPct val="100000"/>
              </a:lnSpc>
            </a:pPr>
            <a:r>
              <a:rPr lang="nl-NL" sz="1400" dirty="0" err="1">
                <a:solidFill>
                  <a:schemeClr val="tx1"/>
                </a:solidFill>
              </a:rPr>
              <a:t>Brandl</a:t>
            </a:r>
            <a:r>
              <a:rPr lang="nl-NL" sz="1400" dirty="0">
                <a:solidFill>
                  <a:schemeClr val="tx1"/>
                </a:solidFill>
              </a:rPr>
              <a:t>, K. (2008). </a:t>
            </a:r>
            <a:r>
              <a:rPr lang="nl-NL" sz="1400" i="1" dirty="0" err="1">
                <a:solidFill>
                  <a:schemeClr val="tx1"/>
                </a:solidFill>
              </a:rPr>
              <a:t>Communicative</a:t>
            </a:r>
            <a:r>
              <a:rPr lang="nl-NL" sz="1400" i="1" dirty="0">
                <a:solidFill>
                  <a:schemeClr val="tx1"/>
                </a:solidFill>
              </a:rPr>
              <a:t> </a:t>
            </a:r>
            <a:r>
              <a:rPr lang="nl-NL" sz="1400" i="1" dirty="0" err="1">
                <a:solidFill>
                  <a:schemeClr val="tx1"/>
                </a:solidFill>
              </a:rPr>
              <a:t>language</a:t>
            </a:r>
            <a:r>
              <a:rPr lang="nl-NL" sz="1400" i="1" dirty="0">
                <a:solidFill>
                  <a:schemeClr val="tx1"/>
                </a:solidFill>
              </a:rPr>
              <a:t> teaching in action: Putting </a:t>
            </a:r>
            <a:r>
              <a:rPr lang="nl-NL" sz="1400" i="1" dirty="0" err="1">
                <a:solidFill>
                  <a:schemeClr val="tx1"/>
                </a:solidFill>
              </a:rPr>
              <a:t>principles</a:t>
            </a:r>
            <a:r>
              <a:rPr lang="nl-NL" sz="1400" i="1" dirty="0">
                <a:solidFill>
                  <a:schemeClr val="tx1"/>
                </a:solidFill>
              </a:rPr>
              <a:t> </a:t>
            </a:r>
            <a:r>
              <a:rPr lang="nl-NL" sz="1400" i="1" dirty="0" err="1">
                <a:solidFill>
                  <a:schemeClr val="tx1"/>
                </a:solidFill>
              </a:rPr>
              <a:t>to</a:t>
            </a:r>
            <a:r>
              <a:rPr lang="nl-NL" sz="1400" i="1" dirty="0">
                <a:solidFill>
                  <a:schemeClr val="tx1"/>
                </a:solidFill>
              </a:rPr>
              <a:t> </a:t>
            </a:r>
            <a:r>
              <a:rPr lang="nl-NL" sz="1400" i="1" dirty="0" err="1">
                <a:solidFill>
                  <a:schemeClr val="tx1"/>
                </a:solidFill>
              </a:rPr>
              <a:t>work</a:t>
            </a:r>
            <a:r>
              <a:rPr lang="nl-NL" sz="1400" i="1" dirty="0">
                <a:solidFill>
                  <a:schemeClr val="tx1"/>
                </a:solidFill>
              </a:rPr>
              <a:t>.</a:t>
            </a:r>
            <a:r>
              <a:rPr lang="nl-NL" sz="1400" dirty="0">
                <a:solidFill>
                  <a:schemeClr val="tx1"/>
                </a:solidFill>
              </a:rPr>
              <a:t> Pearson.</a:t>
            </a:r>
          </a:p>
          <a:p>
            <a:pPr>
              <a:lnSpc>
                <a:spcPct val="100000"/>
              </a:lnSpc>
            </a:pPr>
            <a:r>
              <a:rPr lang="nl-NL" sz="1400" dirty="0" err="1">
                <a:solidFill>
                  <a:schemeClr val="tx1"/>
                </a:solidFill>
              </a:rPr>
              <a:t>Dönszelman</a:t>
            </a:r>
            <a:r>
              <a:rPr lang="nl-NL" sz="1400" dirty="0">
                <a:solidFill>
                  <a:schemeClr val="tx1"/>
                </a:solidFill>
              </a:rPr>
              <a:t>, S. (2020). </a:t>
            </a:r>
            <a:r>
              <a:rPr lang="nl-NL" sz="1400" i="1" dirty="0">
                <a:solidFill>
                  <a:schemeClr val="tx1"/>
                </a:solidFill>
              </a:rPr>
              <a:t>Handboek </a:t>
            </a:r>
            <a:r>
              <a:rPr lang="nl-NL" sz="1400" i="1" dirty="0" err="1">
                <a:solidFill>
                  <a:schemeClr val="tx1"/>
                </a:solidFill>
              </a:rPr>
              <a:t>vreemdetalendidactiek</a:t>
            </a:r>
            <a:r>
              <a:rPr lang="nl-NL" sz="1400" i="1" dirty="0">
                <a:solidFill>
                  <a:schemeClr val="tx1"/>
                </a:solidFill>
              </a:rPr>
              <a:t>.</a:t>
            </a:r>
            <a:r>
              <a:rPr lang="nl-NL" sz="1400" dirty="0">
                <a:solidFill>
                  <a:schemeClr val="tx1"/>
                </a:solidFill>
              </a:rPr>
              <a:t> </a:t>
            </a:r>
            <a:r>
              <a:rPr lang="nl-NL" sz="1400" dirty="0" err="1">
                <a:solidFill>
                  <a:schemeClr val="tx1"/>
                </a:solidFill>
              </a:rPr>
              <a:t>Coutinho</a:t>
            </a:r>
            <a:r>
              <a:rPr lang="nl-NL" sz="1400" dirty="0">
                <a:solidFill>
                  <a:schemeClr val="tx1"/>
                </a:solidFill>
              </a:rPr>
              <a:t>.</a:t>
            </a:r>
          </a:p>
          <a:p>
            <a:pPr>
              <a:lnSpc>
                <a:spcPct val="100000"/>
              </a:lnSpc>
            </a:pPr>
            <a:r>
              <a:rPr lang="nl-NL" sz="1400" dirty="0" err="1">
                <a:solidFill>
                  <a:schemeClr val="tx1"/>
                </a:solidFill>
              </a:rPr>
              <a:t>Westhoff</a:t>
            </a:r>
            <a:r>
              <a:rPr lang="nl-NL" sz="1400" dirty="0">
                <a:solidFill>
                  <a:schemeClr val="tx1"/>
                </a:solidFill>
              </a:rPr>
              <a:t>, G. J. (2008). </a:t>
            </a:r>
            <a:r>
              <a:rPr lang="nl-NL" sz="1400" i="1" dirty="0">
                <a:solidFill>
                  <a:schemeClr val="tx1"/>
                </a:solidFill>
              </a:rPr>
              <a:t>Een schijf van vijf voor het vreemdetalenonderwijs (</a:t>
            </a:r>
            <a:r>
              <a:rPr lang="nl-NL" sz="1400" i="1" dirty="0" err="1">
                <a:solidFill>
                  <a:schemeClr val="tx1"/>
                </a:solidFill>
              </a:rPr>
              <a:t>revisited</a:t>
            </a:r>
            <a:r>
              <a:rPr lang="nl-NL" sz="1400" i="1" dirty="0">
                <a:solidFill>
                  <a:schemeClr val="tx1"/>
                </a:solidFill>
              </a:rPr>
              <a:t>).</a:t>
            </a:r>
            <a:r>
              <a:rPr lang="nl-NL" sz="1400" dirty="0">
                <a:solidFill>
                  <a:schemeClr val="tx1"/>
                </a:solidFill>
              </a:rPr>
              <a:t> </a:t>
            </a:r>
            <a:r>
              <a:rPr lang="nl-NL" sz="1400" dirty="0" err="1">
                <a:solidFill>
                  <a:schemeClr val="tx1"/>
                </a:solidFill>
              </a:rPr>
              <a:t>NaB</a:t>
            </a:r>
            <a:r>
              <a:rPr lang="nl-NL" sz="1400" dirty="0">
                <a:solidFill>
                  <a:schemeClr val="tx1"/>
                </a:solidFill>
              </a:rPr>
              <a:t>-MVT.</a:t>
            </a:r>
          </a:p>
          <a:p>
            <a:pPr>
              <a:lnSpc>
                <a:spcPct val="100000"/>
              </a:lnSpc>
            </a:pPr>
            <a:r>
              <a:rPr lang="nl-NL" sz="1400" dirty="0">
                <a:solidFill>
                  <a:schemeClr val="tx1"/>
                </a:solidFill>
              </a:rPr>
              <a:t>Van der Donk, C., &amp; Van Lanen, B. (2020). </a:t>
            </a:r>
            <a:r>
              <a:rPr lang="nl-NL" sz="1400" i="1" dirty="0">
                <a:solidFill>
                  <a:schemeClr val="tx1"/>
                </a:solidFill>
              </a:rPr>
              <a:t>Praktijkonderzoek in de school.</a:t>
            </a:r>
            <a:r>
              <a:rPr lang="nl-NL" sz="1400" dirty="0">
                <a:solidFill>
                  <a:schemeClr val="tx1"/>
                </a:solidFill>
              </a:rPr>
              <a:t> </a:t>
            </a:r>
            <a:r>
              <a:rPr lang="nl-NL" sz="1400" dirty="0" err="1">
                <a:solidFill>
                  <a:schemeClr val="tx1"/>
                </a:solidFill>
              </a:rPr>
              <a:t>Coutinho</a:t>
            </a:r>
            <a:r>
              <a:rPr lang="nl-NL" sz="1400" dirty="0">
                <a:solidFill>
                  <a:schemeClr val="tx1"/>
                </a:solidFill>
              </a:rPr>
              <a:t>.</a:t>
            </a:r>
            <a:endParaRPr lang="nl-NL" sz="1600" dirty="0">
              <a:solidFill>
                <a:schemeClr val="tx1"/>
              </a:solidFill>
            </a:endParaRPr>
          </a:p>
        </p:txBody>
      </p:sp>
    </p:spTree>
    <p:extLst>
      <p:ext uri="{BB962C8B-B14F-4D97-AF65-F5344CB8AC3E}">
        <p14:creationId xmlns:p14="http://schemas.microsoft.com/office/powerpoint/2010/main" val="362328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A20697-531F-19D3-FE7C-CE5101F6F9A3}"/>
              </a:ext>
            </a:extLst>
          </p:cNvPr>
          <p:cNvSpPr>
            <a:spLocks noGrp="1"/>
          </p:cNvSpPr>
          <p:nvPr>
            <p:ph type="title"/>
          </p:nvPr>
        </p:nvSpPr>
        <p:spPr>
          <a:xfrm>
            <a:off x="7064082" y="642594"/>
            <a:ext cx="4472921" cy="1371600"/>
          </a:xfrm>
        </p:spPr>
        <p:txBody>
          <a:bodyPr vert="horz" lIns="91440" tIns="45720" rIns="91440" bIns="45720" rtlCol="0" anchor="ctr">
            <a:normAutofit/>
          </a:bodyPr>
          <a:lstStyle/>
          <a:p>
            <a:br>
              <a:rPr lang="en-US" sz="4400" b="1"/>
            </a:br>
            <a:endParaRPr lang="en-US" sz="4400"/>
          </a:p>
        </p:txBody>
      </p:sp>
      <p:sp>
        <p:nvSpPr>
          <p:cNvPr id="29" name="Rectangle 23">
            <a:extLst>
              <a:ext uri="{FF2B5EF4-FFF2-40B4-BE49-F238E27FC236}">
                <a16:creationId xmlns:a16="http://schemas.microsoft.com/office/drawing/2014/main" id="{8751C0E9-4187-482F-9E57-6F626A9C4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fbeelding 13" descr="Afbeelding met tekst, vliegtuig, propeller&#10;&#10;Door AI gegenereerde inhoud is mogelijk onjuist.">
            <a:extLst>
              <a:ext uri="{FF2B5EF4-FFF2-40B4-BE49-F238E27FC236}">
                <a16:creationId xmlns:a16="http://schemas.microsoft.com/office/drawing/2014/main" id="{4BC24896-ED3E-CF29-51F7-A3DDD5A8A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46" y="3776"/>
            <a:ext cx="2666166" cy="4198688"/>
          </a:xfrm>
          <a:prstGeom prst="rect">
            <a:avLst/>
          </a:prstGeom>
        </p:spPr>
      </p:pic>
      <p:sp>
        <p:nvSpPr>
          <p:cNvPr id="30" name="Rectangle 25">
            <a:extLst>
              <a:ext uri="{FF2B5EF4-FFF2-40B4-BE49-F238E27FC236}">
                <a16:creationId xmlns:a16="http://schemas.microsoft.com/office/drawing/2014/main" id="{A5D494F4-DB8B-4D3D-A107-4E84A0B74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3FC58BE-64BA-44F6-B62D-AA29B1BF6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descr="Afbeelding met tekst, vogel, vleugel, snavel&#10;&#10;Door AI gegenereerde inhoud is mogelijk onjuist.">
            <a:extLst>
              <a:ext uri="{FF2B5EF4-FFF2-40B4-BE49-F238E27FC236}">
                <a16:creationId xmlns:a16="http://schemas.microsoft.com/office/drawing/2014/main" id="{DFAB5AD4-29F2-D6BA-D72A-EED20D6E5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049" y="2713990"/>
            <a:ext cx="2229372" cy="3910746"/>
          </a:xfrm>
          <a:prstGeom prst="rect">
            <a:avLst/>
          </a:prstGeom>
        </p:spPr>
      </p:pic>
      <p:sp>
        <p:nvSpPr>
          <p:cNvPr id="6" name="Tekstvak 5">
            <a:extLst>
              <a:ext uri="{FF2B5EF4-FFF2-40B4-BE49-F238E27FC236}">
                <a16:creationId xmlns:a16="http://schemas.microsoft.com/office/drawing/2014/main" id="{27CA3D6E-D384-80E2-1001-AD9E81484C6E}"/>
              </a:ext>
            </a:extLst>
          </p:cNvPr>
          <p:cNvSpPr txBox="1"/>
          <p:nvPr/>
        </p:nvSpPr>
        <p:spPr>
          <a:xfrm>
            <a:off x="6884311" y="1257114"/>
            <a:ext cx="4472922" cy="3931920"/>
          </a:xfrm>
          <a:prstGeom prst="rect">
            <a:avLst/>
          </a:prstGeom>
        </p:spPr>
        <p:txBody>
          <a:bodyPr vert="horz" lIns="91440" tIns="45720" rIns="91440" bIns="45720" rtlCol="0">
            <a:normAutofit/>
          </a:bodyPr>
          <a:lstStyle/>
          <a:p>
            <a:pPr indent="-182880" defTabSz="914400">
              <a:lnSpc>
                <a:spcPct val="90000"/>
              </a:lnSpc>
              <a:spcAft>
                <a:spcPts val="600"/>
              </a:spcAft>
              <a:buClr>
                <a:schemeClr val="tx1">
                  <a:lumMod val="85000"/>
                  <a:lumOff val="15000"/>
                </a:schemeClr>
              </a:buClr>
              <a:buFont typeface="Garamond" pitchFamily="18" charset="0"/>
              <a:buChar char="◦"/>
            </a:pPr>
            <a:r>
              <a:rPr lang="en-US" sz="1200" b="1" dirty="0">
                <a:effectLst/>
              </a:rPr>
              <a:t>1. </a:t>
            </a:r>
            <a:r>
              <a:rPr lang="en-US" sz="1200" b="1" dirty="0" err="1">
                <a:effectLst/>
              </a:rPr>
              <a:t>Studenten</a:t>
            </a:r>
            <a:r>
              <a:rPr lang="en-US" sz="1200" b="1" dirty="0">
                <a:effectLst/>
              </a:rPr>
              <a:t> </a:t>
            </a:r>
            <a:r>
              <a:rPr lang="en-US" sz="1200" b="1" dirty="0" err="1">
                <a:effectLst/>
              </a:rPr>
              <a:t>leren</a:t>
            </a:r>
            <a:r>
              <a:rPr lang="en-US" sz="1200" b="1" dirty="0">
                <a:effectLst/>
              </a:rPr>
              <a:t> op </a:t>
            </a:r>
            <a:r>
              <a:rPr lang="en-US" sz="1200" b="1" dirty="0" err="1">
                <a:effectLst/>
              </a:rPr>
              <a:t>een</a:t>
            </a:r>
            <a:r>
              <a:rPr lang="en-US" sz="1200" b="1" dirty="0">
                <a:effectLst/>
              </a:rPr>
              <a:t> </a:t>
            </a:r>
            <a:r>
              <a:rPr lang="en-US" sz="1200" b="1" dirty="0" err="1">
                <a:effectLst/>
              </a:rPr>
              <a:t>interactieve</a:t>
            </a:r>
            <a:r>
              <a:rPr lang="en-US" sz="1200" b="1" dirty="0">
                <a:effectLst/>
              </a:rPr>
              <a:t> </a:t>
            </a:r>
            <a:r>
              <a:rPr lang="en-US" sz="1200" b="1" dirty="0" err="1">
                <a:effectLst/>
              </a:rPr>
              <a:t>en</a:t>
            </a:r>
            <a:r>
              <a:rPr lang="en-US" sz="1200" b="1" dirty="0">
                <a:effectLst/>
              </a:rPr>
              <a:t> </a:t>
            </a:r>
            <a:r>
              <a:rPr lang="en-US" sz="1200" b="1" dirty="0" err="1">
                <a:effectLst/>
              </a:rPr>
              <a:t>cultureel</a:t>
            </a:r>
            <a:r>
              <a:rPr lang="en-US" sz="1200" b="1" dirty="0">
                <a:effectLst/>
              </a:rPr>
              <a:t> </a:t>
            </a:r>
            <a:r>
              <a:rPr lang="en-US" sz="1200" b="1" dirty="0" err="1">
                <a:effectLst/>
              </a:rPr>
              <a:t>verrijkende</a:t>
            </a:r>
            <a:r>
              <a:rPr lang="en-US" sz="1200" b="1" dirty="0">
                <a:effectLst/>
              </a:rPr>
              <a:t> </a:t>
            </a:r>
            <a:r>
              <a:rPr lang="en-US" sz="1200" b="1" dirty="0" err="1">
                <a:effectLst/>
              </a:rPr>
              <a:t>manier</a:t>
            </a:r>
            <a:endParaRPr lang="en-US" sz="1200" b="1" dirty="0">
              <a:effectLst/>
            </a:endParaRP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200" b="1" dirty="0">
                <a:effectLst/>
              </a:rPr>
              <a:t>Leuke </a:t>
            </a:r>
            <a:r>
              <a:rPr lang="en-US" sz="1200" b="1" dirty="0" err="1">
                <a:effectLst/>
              </a:rPr>
              <a:t>en</a:t>
            </a:r>
            <a:r>
              <a:rPr lang="en-US" sz="1200" b="1" dirty="0">
                <a:effectLst/>
              </a:rPr>
              <a:t> </a:t>
            </a:r>
            <a:r>
              <a:rPr lang="en-US" sz="1200" b="1" dirty="0" err="1">
                <a:effectLst/>
              </a:rPr>
              <a:t>betekenisvolle</a:t>
            </a:r>
            <a:r>
              <a:rPr lang="en-US" sz="1200" b="1" dirty="0">
                <a:effectLst/>
              </a:rPr>
              <a:t> </a:t>
            </a:r>
            <a:r>
              <a:rPr lang="en-US" sz="1200" b="1" dirty="0" err="1">
                <a:effectLst/>
              </a:rPr>
              <a:t>opdrachten</a:t>
            </a:r>
            <a:r>
              <a:rPr lang="en-US" sz="1200" dirty="0">
                <a:effectLst/>
              </a:rPr>
              <a:t>: Door </a:t>
            </a:r>
            <a:r>
              <a:rPr lang="en-US" sz="1200" dirty="0" err="1">
                <a:effectLst/>
              </a:rPr>
              <a:t>middel</a:t>
            </a:r>
            <a:r>
              <a:rPr lang="en-US" sz="1200" dirty="0">
                <a:effectLst/>
              </a:rPr>
              <a:t> van </a:t>
            </a:r>
            <a:r>
              <a:rPr lang="en-US" sz="1200" dirty="0" err="1">
                <a:effectLst/>
              </a:rPr>
              <a:t>danslessen</a:t>
            </a:r>
            <a:r>
              <a:rPr lang="en-US" sz="1200" dirty="0">
                <a:effectLst/>
              </a:rPr>
              <a:t>, </a:t>
            </a:r>
            <a:r>
              <a:rPr lang="en-US" sz="1200" dirty="0" err="1">
                <a:effectLst/>
              </a:rPr>
              <a:t>muziek</a:t>
            </a:r>
            <a:r>
              <a:rPr lang="en-US" sz="1200" dirty="0">
                <a:effectLst/>
              </a:rPr>
              <a:t>, </a:t>
            </a:r>
            <a:r>
              <a:rPr lang="en-US" sz="1200" dirty="0" err="1">
                <a:effectLst/>
              </a:rPr>
              <a:t>gastronomie</a:t>
            </a:r>
            <a:r>
              <a:rPr lang="en-US" sz="1200" dirty="0">
                <a:effectLst/>
              </a:rPr>
              <a:t> </a:t>
            </a:r>
            <a:r>
              <a:rPr lang="en-US" sz="1200" dirty="0" err="1">
                <a:effectLst/>
              </a:rPr>
              <a:t>en</a:t>
            </a:r>
            <a:r>
              <a:rPr lang="en-US" sz="1200" dirty="0">
                <a:effectLst/>
              </a:rPr>
              <a:t> </a:t>
            </a:r>
            <a:r>
              <a:rPr lang="en-US" sz="1200" dirty="0" err="1">
                <a:effectLst/>
              </a:rPr>
              <a:t>culturele</a:t>
            </a:r>
            <a:r>
              <a:rPr lang="en-US" sz="1200" dirty="0">
                <a:effectLst/>
              </a:rPr>
              <a:t> </a:t>
            </a:r>
            <a:r>
              <a:rPr lang="en-US" sz="1200" dirty="0" err="1">
                <a:effectLst/>
              </a:rPr>
              <a:t>evenementen</a:t>
            </a:r>
            <a:r>
              <a:rPr lang="en-US" sz="1200" dirty="0">
                <a:effectLst/>
              </a:rPr>
              <a:t> </a:t>
            </a:r>
            <a:r>
              <a:rPr lang="en-US" sz="1200" dirty="0" err="1">
                <a:effectLst/>
              </a:rPr>
              <a:t>raken</a:t>
            </a:r>
            <a:r>
              <a:rPr lang="en-US" sz="1200" dirty="0">
                <a:effectLst/>
              </a:rPr>
              <a:t> </a:t>
            </a:r>
            <a:r>
              <a:rPr lang="en-US" sz="1200" dirty="0" err="1">
                <a:effectLst/>
              </a:rPr>
              <a:t>studenten</a:t>
            </a:r>
            <a:r>
              <a:rPr lang="en-US" sz="1200" dirty="0">
                <a:effectLst/>
              </a:rPr>
              <a:t> op </a:t>
            </a:r>
            <a:r>
              <a:rPr lang="en-US" sz="1200" dirty="0" err="1">
                <a:effectLst/>
              </a:rPr>
              <a:t>een</a:t>
            </a:r>
            <a:r>
              <a:rPr lang="en-US" sz="1200" dirty="0">
                <a:effectLst/>
              </a:rPr>
              <a:t> </a:t>
            </a:r>
            <a:r>
              <a:rPr lang="en-US" sz="1200" dirty="0" err="1">
                <a:effectLst/>
              </a:rPr>
              <a:t>natuurlijke</a:t>
            </a:r>
            <a:r>
              <a:rPr lang="en-US" sz="1200" dirty="0">
                <a:effectLst/>
              </a:rPr>
              <a:t> </a:t>
            </a:r>
            <a:r>
              <a:rPr lang="en-US" sz="1200" dirty="0" err="1">
                <a:effectLst/>
              </a:rPr>
              <a:t>manier</a:t>
            </a:r>
            <a:r>
              <a:rPr lang="en-US" sz="1200" dirty="0">
                <a:effectLst/>
              </a:rPr>
              <a:t> </a:t>
            </a:r>
            <a:r>
              <a:rPr lang="en-US" sz="1200" dirty="0" err="1">
                <a:effectLst/>
              </a:rPr>
              <a:t>betrokken</a:t>
            </a:r>
            <a:r>
              <a:rPr lang="en-US" sz="1200" dirty="0">
                <a:effectLst/>
              </a:rPr>
              <a:t> </a:t>
            </a:r>
            <a:r>
              <a:rPr lang="en-US" sz="1200" dirty="0" err="1">
                <a:effectLst/>
              </a:rPr>
              <a:t>bij</a:t>
            </a:r>
            <a:r>
              <a:rPr lang="en-US" sz="1200" dirty="0">
                <a:effectLst/>
              </a:rPr>
              <a:t> de taal </a:t>
            </a:r>
            <a:r>
              <a:rPr lang="en-US" sz="1200" dirty="0" err="1">
                <a:effectLst/>
              </a:rPr>
              <a:t>en</a:t>
            </a:r>
            <a:r>
              <a:rPr lang="en-US" sz="1200" dirty="0">
                <a:effectLst/>
              </a:rPr>
              <a:t> </a:t>
            </a:r>
            <a:r>
              <a:rPr lang="en-US" sz="1200" dirty="0" err="1">
                <a:effectLst/>
              </a:rPr>
              <a:t>cultuur</a:t>
            </a:r>
            <a:r>
              <a:rPr lang="en-US" sz="12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200" b="1" dirty="0" err="1">
                <a:effectLst/>
              </a:rPr>
              <a:t>Authentiek</a:t>
            </a:r>
            <a:r>
              <a:rPr lang="en-US" sz="1200" b="1" dirty="0">
                <a:effectLst/>
              </a:rPr>
              <a:t> </a:t>
            </a:r>
            <a:r>
              <a:rPr lang="en-US" sz="1200" b="1" dirty="0" err="1">
                <a:effectLst/>
              </a:rPr>
              <a:t>leren</a:t>
            </a:r>
            <a:r>
              <a:rPr lang="en-US" sz="1200" dirty="0">
                <a:effectLst/>
              </a:rPr>
              <a:t>: De </a:t>
            </a:r>
            <a:r>
              <a:rPr lang="en-US" sz="1200" dirty="0" err="1">
                <a:effectLst/>
              </a:rPr>
              <a:t>studenten</a:t>
            </a:r>
            <a:r>
              <a:rPr lang="en-US" sz="1200" dirty="0">
                <a:effectLst/>
              </a:rPr>
              <a:t> </a:t>
            </a:r>
            <a:r>
              <a:rPr lang="en-US" sz="1200" dirty="0" err="1">
                <a:effectLst/>
              </a:rPr>
              <a:t>ervaren</a:t>
            </a:r>
            <a:r>
              <a:rPr lang="en-US" sz="1200" dirty="0">
                <a:effectLst/>
              </a:rPr>
              <a:t> de taal </a:t>
            </a:r>
            <a:r>
              <a:rPr lang="en-US" sz="1200" dirty="0" err="1">
                <a:effectLst/>
              </a:rPr>
              <a:t>niet</a:t>
            </a:r>
            <a:r>
              <a:rPr lang="en-US" sz="1200" dirty="0">
                <a:effectLst/>
              </a:rPr>
              <a:t> </a:t>
            </a:r>
            <a:r>
              <a:rPr lang="en-US" sz="1200" dirty="0" err="1">
                <a:effectLst/>
              </a:rPr>
              <a:t>alleen</a:t>
            </a:r>
            <a:r>
              <a:rPr lang="en-US" sz="1200" dirty="0">
                <a:effectLst/>
              </a:rPr>
              <a:t> via </a:t>
            </a:r>
            <a:r>
              <a:rPr lang="en-US" sz="1200" dirty="0" err="1">
                <a:effectLst/>
              </a:rPr>
              <a:t>boeken</a:t>
            </a:r>
            <a:r>
              <a:rPr lang="en-US" sz="1200" dirty="0">
                <a:effectLst/>
              </a:rPr>
              <a:t>, maar via de </a:t>
            </a:r>
            <a:r>
              <a:rPr lang="en-US" sz="1200" dirty="0" err="1">
                <a:effectLst/>
              </a:rPr>
              <a:t>echte</a:t>
            </a:r>
            <a:r>
              <a:rPr lang="en-US" sz="1200" dirty="0">
                <a:effectLst/>
              </a:rPr>
              <a:t> </a:t>
            </a:r>
            <a:r>
              <a:rPr lang="en-US" sz="1200" dirty="0" err="1">
                <a:effectLst/>
              </a:rPr>
              <a:t>wereld</a:t>
            </a:r>
            <a:r>
              <a:rPr lang="en-US" sz="1200" dirty="0">
                <a:effectLst/>
              </a:rPr>
              <a:t> </a:t>
            </a:r>
            <a:r>
              <a:rPr lang="en-US" sz="1200" dirty="0" err="1">
                <a:effectLst/>
              </a:rPr>
              <a:t>bijvoorbeeld</a:t>
            </a:r>
            <a:r>
              <a:rPr lang="en-US" sz="1200" dirty="0">
                <a:effectLst/>
              </a:rPr>
              <a:t> </a:t>
            </a:r>
            <a:r>
              <a:rPr lang="en-US" sz="1200" dirty="0" err="1">
                <a:effectLst/>
              </a:rPr>
              <a:t>tijdens</a:t>
            </a:r>
            <a:r>
              <a:rPr lang="en-US" sz="1200" dirty="0">
                <a:effectLst/>
              </a:rPr>
              <a:t> festivals </a:t>
            </a:r>
            <a:r>
              <a:rPr lang="en-US" sz="1200" dirty="0" err="1">
                <a:effectLst/>
              </a:rPr>
              <a:t>zoals</a:t>
            </a:r>
            <a:r>
              <a:rPr lang="en-US" sz="1200" dirty="0">
                <a:effectLst/>
              </a:rPr>
              <a:t> Colombia Festival of Dias Latinos.</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200" b="1" dirty="0">
                <a:effectLst/>
              </a:rPr>
              <a:t>Grammatica in context</a:t>
            </a:r>
            <a:r>
              <a:rPr lang="en-US" sz="1200" dirty="0">
                <a:effectLst/>
              </a:rPr>
              <a:t>: In </a:t>
            </a:r>
            <a:r>
              <a:rPr lang="en-US" sz="1200" dirty="0" err="1">
                <a:effectLst/>
              </a:rPr>
              <a:t>plaats</a:t>
            </a:r>
            <a:r>
              <a:rPr lang="en-US" sz="1200" dirty="0">
                <a:effectLst/>
              </a:rPr>
              <a:t> van </a:t>
            </a:r>
            <a:r>
              <a:rPr lang="en-US" sz="1200" dirty="0" err="1">
                <a:effectLst/>
              </a:rPr>
              <a:t>droge</a:t>
            </a:r>
            <a:r>
              <a:rPr lang="en-US" sz="1200" dirty="0">
                <a:effectLst/>
              </a:rPr>
              <a:t> </a:t>
            </a:r>
            <a:r>
              <a:rPr lang="en-US" sz="1200" dirty="0" err="1">
                <a:effectLst/>
              </a:rPr>
              <a:t>theorie</a:t>
            </a:r>
            <a:r>
              <a:rPr lang="en-US" sz="1200" dirty="0">
                <a:effectLst/>
              </a:rPr>
              <a:t> </a:t>
            </a:r>
            <a:r>
              <a:rPr lang="en-US" sz="1200" dirty="0" err="1">
                <a:effectLst/>
              </a:rPr>
              <a:t>passen</a:t>
            </a:r>
            <a:r>
              <a:rPr lang="en-US" sz="1200" dirty="0">
                <a:effectLst/>
              </a:rPr>
              <a:t> </a:t>
            </a:r>
            <a:r>
              <a:rPr lang="en-US" sz="1200" dirty="0" err="1">
                <a:effectLst/>
              </a:rPr>
              <a:t>studenten</a:t>
            </a:r>
            <a:r>
              <a:rPr lang="en-US" sz="1200" dirty="0">
                <a:effectLst/>
              </a:rPr>
              <a:t> </a:t>
            </a:r>
            <a:r>
              <a:rPr lang="en-US" sz="1200" dirty="0" err="1">
                <a:effectLst/>
              </a:rPr>
              <a:t>grammaticale</a:t>
            </a:r>
            <a:r>
              <a:rPr lang="en-US" sz="1200" dirty="0">
                <a:effectLst/>
              </a:rPr>
              <a:t> </a:t>
            </a:r>
            <a:r>
              <a:rPr lang="en-US" sz="1200" dirty="0" err="1">
                <a:effectLst/>
              </a:rPr>
              <a:t>structuren</a:t>
            </a:r>
            <a:r>
              <a:rPr lang="en-US" sz="1200" dirty="0">
                <a:effectLst/>
              </a:rPr>
              <a:t> toe in </a:t>
            </a:r>
            <a:r>
              <a:rPr lang="en-US" sz="1200" dirty="0" err="1">
                <a:effectLst/>
              </a:rPr>
              <a:t>opdrachten</a:t>
            </a:r>
            <a:r>
              <a:rPr lang="en-US" sz="1200" dirty="0">
                <a:effectLst/>
              </a:rPr>
              <a:t> </a:t>
            </a:r>
            <a:r>
              <a:rPr lang="en-US" sz="1200" dirty="0" err="1">
                <a:effectLst/>
              </a:rPr>
              <a:t>zoals</a:t>
            </a:r>
            <a:r>
              <a:rPr lang="en-US" sz="1200" dirty="0">
                <a:effectLst/>
              </a:rPr>
              <a:t> het </a:t>
            </a:r>
            <a:r>
              <a:rPr lang="en-US" sz="1200" dirty="0" err="1">
                <a:effectLst/>
              </a:rPr>
              <a:t>presenteren</a:t>
            </a:r>
            <a:r>
              <a:rPr lang="en-US" sz="1200" dirty="0">
                <a:effectLst/>
              </a:rPr>
              <a:t> van </a:t>
            </a:r>
            <a:r>
              <a:rPr lang="en-US" sz="1200" dirty="0" err="1">
                <a:effectLst/>
              </a:rPr>
              <a:t>een</a:t>
            </a:r>
            <a:r>
              <a:rPr lang="en-US" sz="1200" dirty="0">
                <a:effectLst/>
              </a:rPr>
              <a:t> </a:t>
            </a:r>
            <a:r>
              <a:rPr lang="en-US" sz="1200" dirty="0" err="1">
                <a:effectLst/>
              </a:rPr>
              <a:t>gerecht</a:t>
            </a:r>
            <a:r>
              <a:rPr lang="en-US" sz="1200" dirty="0">
                <a:effectLst/>
              </a:rPr>
              <a:t>, het </a:t>
            </a:r>
            <a:r>
              <a:rPr lang="en-US" sz="1200" dirty="0" err="1">
                <a:effectLst/>
              </a:rPr>
              <a:t>deelnemen</a:t>
            </a:r>
            <a:r>
              <a:rPr lang="en-US" sz="1200" dirty="0">
                <a:effectLst/>
              </a:rPr>
              <a:t> </a:t>
            </a:r>
            <a:r>
              <a:rPr lang="en-US" sz="1200" dirty="0" err="1">
                <a:effectLst/>
              </a:rPr>
              <a:t>aan</a:t>
            </a:r>
            <a:r>
              <a:rPr lang="en-US" sz="1200" dirty="0">
                <a:effectLst/>
              </a:rPr>
              <a:t> </a:t>
            </a:r>
            <a:r>
              <a:rPr lang="en-US" sz="1200" dirty="0" err="1">
                <a:effectLst/>
              </a:rPr>
              <a:t>een</a:t>
            </a:r>
            <a:r>
              <a:rPr lang="en-US" sz="1200" dirty="0">
                <a:effectLst/>
              </a:rPr>
              <a:t> dans of het </a:t>
            </a:r>
            <a:r>
              <a:rPr lang="en-US" sz="1200" dirty="0" err="1">
                <a:effectLst/>
              </a:rPr>
              <a:t>houden</a:t>
            </a:r>
            <a:r>
              <a:rPr lang="en-US" sz="1200" dirty="0">
                <a:effectLst/>
              </a:rPr>
              <a:t> van </a:t>
            </a:r>
            <a:r>
              <a:rPr lang="en-US" sz="1200" dirty="0" err="1">
                <a:effectLst/>
              </a:rPr>
              <a:t>een</a:t>
            </a:r>
            <a:r>
              <a:rPr lang="en-US" sz="1200" dirty="0">
                <a:effectLst/>
              </a:rPr>
              <a:t> interview.</a:t>
            </a:r>
          </a:p>
        </p:txBody>
      </p:sp>
    </p:spTree>
    <p:extLst>
      <p:ext uri="{BB962C8B-B14F-4D97-AF65-F5344CB8AC3E}">
        <p14:creationId xmlns:p14="http://schemas.microsoft.com/office/powerpoint/2010/main" val="371802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fbeelding 8" descr="Afbeelding met tekst, schermopname&#10;&#10;Door AI gegenereerde inhoud is mogelijk onjuist.">
            <a:extLst>
              <a:ext uri="{FF2B5EF4-FFF2-40B4-BE49-F238E27FC236}">
                <a16:creationId xmlns:a16="http://schemas.microsoft.com/office/drawing/2014/main" id="{E76DE5F1-EBB1-46A7-1538-083514CE1B46}"/>
              </a:ext>
            </a:extLst>
          </p:cNvPr>
          <p:cNvPicPr>
            <a:picLocks noChangeAspect="1"/>
          </p:cNvPicPr>
          <p:nvPr/>
        </p:nvPicPr>
        <p:blipFill>
          <a:blip r:embed="rId2">
            <a:extLst>
              <a:ext uri="{28A0092B-C50C-407E-A947-70E740481C1C}">
                <a14:useLocalDpi xmlns:a14="http://schemas.microsoft.com/office/drawing/2010/main" val="0"/>
              </a:ext>
            </a:extLst>
          </a:blip>
          <a:srcRect t="5643" r="3" b="755"/>
          <a:stretch>
            <a:fillRect/>
          </a:stretch>
        </p:blipFill>
        <p:spPr>
          <a:xfrm>
            <a:off x="190846" y="237744"/>
            <a:ext cx="4040033" cy="6382512"/>
          </a:xfrm>
          <a:prstGeom prst="rect">
            <a:avLst/>
          </a:prstGeom>
        </p:spPr>
      </p:pic>
      <p:sp>
        <p:nvSpPr>
          <p:cNvPr id="14" name="Rectangle 13">
            <a:extLst>
              <a:ext uri="{FF2B5EF4-FFF2-40B4-BE49-F238E27FC236}">
                <a16:creationId xmlns:a16="http://schemas.microsoft.com/office/drawing/2014/main" id="{BE7270DF-375F-4ECC-989A-D033E481A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4E3D7A66-786B-B2A4-EA76-3EED20299F26}"/>
              </a:ext>
            </a:extLst>
          </p:cNvPr>
          <p:cNvSpPr>
            <a:spLocks noGrp="1"/>
          </p:cNvSpPr>
          <p:nvPr>
            <p:ph type="title"/>
          </p:nvPr>
        </p:nvSpPr>
        <p:spPr>
          <a:xfrm>
            <a:off x="4965192" y="642593"/>
            <a:ext cx="6280826" cy="1746504"/>
          </a:xfrm>
        </p:spPr>
        <p:txBody>
          <a:bodyPr vert="horz" lIns="91440" tIns="45720" rIns="91440" bIns="45720" rtlCol="0" anchor="ctr">
            <a:normAutofit/>
          </a:bodyPr>
          <a:lstStyle/>
          <a:p>
            <a:br>
              <a:rPr lang="en-US" b="1"/>
            </a:br>
            <a:endParaRPr lang="en-US"/>
          </a:p>
        </p:txBody>
      </p:sp>
      <p:sp>
        <p:nvSpPr>
          <p:cNvPr id="7" name="Tekstvak 6">
            <a:extLst>
              <a:ext uri="{FF2B5EF4-FFF2-40B4-BE49-F238E27FC236}">
                <a16:creationId xmlns:a16="http://schemas.microsoft.com/office/drawing/2014/main" id="{03AD6F53-09BF-5A62-A713-54BF6C526F1A}"/>
              </a:ext>
            </a:extLst>
          </p:cNvPr>
          <p:cNvSpPr txBox="1"/>
          <p:nvPr/>
        </p:nvSpPr>
        <p:spPr>
          <a:xfrm>
            <a:off x="4740603" y="1247595"/>
            <a:ext cx="6280826" cy="3648456"/>
          </a:xfrm>
          <a:prstGeom prst="rect">
            <a:avLst/>
          </a:prstGeom>
        </p:spPr>
        <p:txBody>
          <a:bodyPr vert="horz" lIns="91440" tIns="45720" rIns="91440" bIns="45720" rtlCol="0">
            <a:normAutofit/>
          </a:bodyPr>
          <a:lstStyle/>
          <a:p>
            <a:pPr indent="-182880" defTabSz="914400">
              <a:lnSpc>
                <a:spcPct val="90000"/>
              </a:lnSpc>
              <a:spcAft>
                <a:spcPts val="600"/>
              </a:spcAft>
              <a:buClr>
                <a:schemeClr val="tx1">
                  <a:lumMod val="85000"/>
                  <a:lumOff val="15000"/>
                </a:schemeClr>
              </a:buClr>
              <a:buFont typeface="Garamond" pitchFamily="18" charset="0"/>
              <a:buChar char="◦"/>
            </a:pPr>
            <a:r>
              <a:rPr lang="en-US" b="1" dirty="0">
                <a:effectLst/>
              </a:rPr>
              <a:t>2. Meer </a:t>
            </a:r>
            <a:r>
              <a:rPr lang="en-US" b="1" dirty="0" err="1">
                <a:effectLst/>
              </a:rPr>
              <a:t>motivatie</a:t>
            </a:r>
            <a:r>
              <a:rPr lang="en-US" b="1" dirty="0">
                <a:effectLst/>
              </a:rPr>
              <a:t> </a:t>
            </a:r>
            <a:r>
              <a:rPr lang="en-US" b="1" dirty="0" err="1">
                <a:effectLst/>
              </a:rPr>
              <a:t>en</a:t>
            </a:r>
            <a:r>
              <a:rPr lang="en-US" b="1" dirty="0">
                <a:effectLst/>
              </a:rPr>
              <a:t> </a:t>
            </a:r>
            <a:r>
              <a:rPr lang="en-US" b="1" dirty="0" err="1">
                <a:effectLst/>
              </a:rPr>
              <a:t>versterkte</a:t>
            </a:r>
            <a:r>
              <a:rPr lang="en-US" b="1" dirty="0">
                <a:effectLst/>
              </a:rPr>
              <a:t> </a:t>
            </a:r>
            <a:r>
              <a:rPr lang="en-US" b="1" dirty="0" err="1">
                <a:effectLst/>
              </a:rPr>
              <a:t>culturele</a:t>
            </a:r>
            <a:r>
              <a:rPr lang="en-US" b="1" dirty="0">
                <a:effectLst/>
              </a:rPr>
              <a:t> </a:t>
            </a:r>
            <a:r>
              <a:rPr lang="en-US" b="1" dirty="0" err="1">
                <a:effectLst/>
              </a:rPr>
              <a:t>betrokkenheid</a:t>
            </a:r>
            <a:endParaRPr lang="en-US" b="1" dirty="0">
              <a:effectLst/>
            </a:endParaRP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b="1" dirty="0" err="1">
                <a:effectLst/>
              </a:rPr>
              <a:t>Toegenomen</a:t>
            </a:r>
            <a:r>
              <a:rPr lang="en-US" b="1" dirty="0">
                <a:effectLst/>
              </a:rPr>
              <a:t> </a:t>
            </a:r>
            <a:r>
              <a:rPr lang="en-US" b="1" dirty="0" err="1">
                <a:effectLst/>
              </a:rPr>
              <a:t>motivatie</a:t>
            </a:r>
            <a:r>
              <a:rPr lang="en-US" dirty="0">
                <a:effectLst/>
              </a:rPr>
              <a:t>: De </a:t>
            </a:r>
            <a:r>
              <a:rPr lang="en-US" dirty="0" err="1">
                <a:effectLst/>
              </a:rPr>
              <a:t>culturele</a:t>
            </a:r>
            <a:r>
              <a:rPr lang="en-US" dirty="0">
                <a:effectLst/>
              </a:rPr>
              <a:t> </a:t>
            </a:r>
            <a:r>
              <a:rPr lang="en-US" dirty="0" err="1">
                <a:effectLst/>
              </a:rPr>
              <a:t>dimensie</a:t>
            </a:r>
            <a:r>
              <a:rPr lang="en-US" dirty="0">
                <a:effectLst/>
              </a:rPr>
              <a:t> </a:t>
            </a:r>
            <a:r>
              <a:rPr lang="en-US" dirty="0" err="1">
                <a:effectLst/>
              </a:rPr>
              <a:t>maakt</a:t>
            </a:r>
            <a:r>
              <a:rPr lang="en-US" dirty="0">
                <a:effectLst/>
              </a:rPr>
              <a:t> Spaans </a:t>
            </a:r>
            <a:r>
              <a:rPr lang="en-US" dirty="0" err="1">
                <a:effectLst/>
              </a:rPr>
              <a:t>leuker</a:t>
            </a:r>
            <a:r>
              <a:rPr lang="en-US" dirty="0">
                <a:effectLst/>
              </a:rPr>
              <a:t> </a:t>
            </a:r>
            <a:r>
              <a:rPr lang="en-US" dirty="0" err="1">
                <a:effectLst/>
              </a:rPr>
              <a:t>en</a:t>
            </a:r>
            <a:r>
              <a:rPr lang="en-US" dirty="0">
                <a:effectLst/>
              </a:rPr>
              <a:t> </a:t>
            </a:r>
            <a:r>
              <a:rPr lang="en-US" dirty="0" err="1">
                <a:effectLst/>
              </a:rPr>
              <a:t>relevanter</a:t>
            </a:r>
            <a:r>
              <a:rPr lang="en-US" dirty="0">
                <a:effectLst/>
              </a:rPr>
              <a:t> </a:t>
            </a:r>
            <a:r>
              <a:rPr lang="en-US" dirty="0" err="1">
                <a:effectLst/>
              </a:rPr>
              <a:t>voor</a:t>
            </a:r>
            <a:r>
              <a:rPr lang="en-US" dirty="0">
                <a:effectLst/>
              </a:rPr>
              <a:t> </a:t>
            </a:r>
            <a:r>
              <a:rPr lang="en-US" dirty="0" err="1">
                <a:effectLst/>
              </a:rPr>
              <a:t>studenten</a:t>
            </a:r>
            <a:r>
              <a:rPr lang="en-US" dirty="0">
                <a:effectLst/>
              </a:rPr>
              <a:t>, wat </a:t>
            </a:r>
            <a:r>
              <a:rPr lang="en-US" dirty="0" err="1">
                <a:effectLst/>
              </a:rPr>
              <a:t>leidt</a:t>
            </a:r>
            <a:r>
              <a:rPr lang="en-US" dirty="0">
                <a:effectLst/>
              </a:rPr>
              <a:t> tot </a:t>
            </a:r>
            <a:r>
              <a:rPr lang="en-US" dirty="0" err="1">
                <a:effectLst/>
              </a:rPr>
              <a:t>meer</a:t>
            </a:r>
            <a:r>
              <a:rPr lang="en-US" dirty="0">
                <a:effectLst/>
              </a:rPr>
              <a:t> </a:t>
            </a:r>
            <a:r>
              <a:rPr lang="en-US" dirty="0" err="1">
                <a:effectLst/>
              </a:rPr>
              <a:t>enthousiasme</a:t>
            </a:r>
            <a:r>
              <a:rPr lang="en-US" dirty="0">
                <a:effectLst/>
              </a:rPr>
              <a:t> </a:t>
            </a:r>
            <a:r>
              <a:rPr lang="en-US" dirty="0" err="1">
                <a:effectLst/>
              </a:rPr>
              <a:t>en</a:t>
            </a:r>
            <a:r>
              <a:rPr lang="en-US" dirty="0">
                <a:effectLst/>
              </a:rPr>
              <a:t> </a:t>
            </a:r>
            <a:r>
              <a:rPr lang="en-US" dirty="0" err="1">
                <a:effectLst/>
              </a:rPr>
              <a:t>inzet</a:t>
            </a:r>
            <a:r>
              <a:rPr lang="en-US" dirty="0">
                <a:effectLst/>
              </a:rPr>
              <a:t> </a:t>
            </a:r>
            <a:r>
              <a:rPr lang="en-US" dirty="0" err="1">
                <a:effectLst/>
              </a:rPr>
              <a:t>tijdens</a:t>
            </a:r>
            <a:r>
              <a:rPr lang="en-US" dirty="0">
                <a:effectLst/>
              </a:rPr>
              <a:t> de les.</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b="1" dirty="0" err="1">
                <a:effectLst/>
              </a:rPr>
              <a:t>Verhoogd</a:t>
            </a:r>
            <a:r>
              <a:rPr lang="en-US" b="1" dirty="0">
                <a:effectLst/>
              </a:rPr>
              <a:t> </a:t>
            </a:r>
            <a:r>
              <a:rPr lang="en-US" b="1" dirty="0" err="1">
                <a:effectLst/>
              </a:rPr>
              <a:t>cultureel</a:t>
            </a:r>
            <a:r>
              <a:rPr lang="en-US" b="1" dirty="0">
                <a:effectLst/>
              </a:rPr>
              <a:t> </a:t>
            </a:r>
            <a:r>
              <a:rPr lang="en-US" b="1" dirty="0" err="1">
                <a:effectLst/>
              </a:rPr>
              <a:t>bewustzijn</a:t>
            </a:r>
            <a:r>
              <a:rPr lang="en-US" dirty="0">
                <a:effectLst/>
              </a:rPr>
              <a:t>: </a:t>
            </a:r>
            <a:r>
              <a:rPr lang="en-US" dirty="0" err="1">
                <a:effectLst/>
              </a:rPr>
              <a:t>Studenten</a:t>
            </a:r>
            <a:r>
              <a:rPr lang="en-US" dirty="0">
                <a:effectLst/>
              </a:rPr>
              <a:t> </a:t>
            </a:r>
            <a:r>
              <a:rPr lang="en-US" dirty="0" err="1">
                <a:effectLst/>
              </a:rPr>
              <a:t>leren</a:t>
            </a:r>
            <a:r>
              <a:rPr lang="en-US" dirty="0">
                <a:effectLst/>
              </a:rPr>
              <a:t> om met </a:t>
            </a:r>
            <a:r>
              <a:rPr lang="en-US" dirty="0" err="1">
                <a:effectLst/>
              </a:rPr>
              <a:t>meer</a:t>
            </a:r>
            <a:r>
              <a:rPr lang="en-US" dirty="0">
                <a:effectLst/>
              </a:rPr>
              <a:t> respect, interesse </a:t>
            </a:r>
            <a:r>
              <a:rPr lang="en-US" dirty="0" err="1">
                <a:effectLst/>
              </a:rPr>
              <a:t>en</a:t>
            </a:r>
            <a:r>
              <a:rPr lang="en-US" dirty="0">
                <a:effectLst/>
              </a:rPr>
              <a:t> begrip </a:t>
            </a:r>
            <a:r>
              <a:rPr lang="en-US" dirty="0" err="1">
                <a:effectLst/>
              </a:rPr>
              <a:t>naar</a:t>
            </a:r>
            <a:r>
              <a:rPr lang="en-US" dirty="0">
                <a:effectLst/>
              </a:rPr>
              <a:t> </a:t>
            </a:r>
            <a:r>
              <a:rPr lang="en-US" dirty="0" err="1">
                <a:effectLst/>
              </a:rPr>
              <a:t>andere</a:t>
            </a:r>
            <a:r>
              <a:rPr lang="en-US" dirty="0">
                <a:effectLst/>
              </a:rPr>
              <a:t> </a:t>
            </a:r>
            <a:r>
              <a:rPr lang="en-US" dirty="0" err="1">
                <a:effectLst/>
              </a:rPr>
              <a:t>culturen</a:t>
            </a:r>
            <a:r>
              <a:rPr lang="en-US" dirty="0">
                <a:effectLst/>
              </a:rPr>
              <a:t> </a:t>
            </a:r>
            <a:r>
              <a:rPr lang="en-US" dirty="0" err="1">
                <a:effectLst/>
              </a:rPr>
              <a:t>te</a:t>
            </a:r>
            <a:r>
              <a:rPr lang="en-US" dirty="0">
                <a:effectLst/>
              </a:rPr>
              <a:t> </a:t>
            </a:r>
            <a:r>
              <a:rPr lang="en-US" dirty="0" err="1">
                <a:effectLst/>
              </a:rPr>
              <a:t>kijken</a:t>
            </a:r>
            <a:r>
              <a:rPr lang="en-US"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b="1" dirty="0">
                <a:effectLst/>
              </a:rPr>
              <a:t>Meer </a:t>
            </a:r>
            <a:r>
              <a:rPr lang="en-US" b="1" dirty="0" err="1">
                <a:effectLst/>
              </a:rPr>
              <a:t>zelfvertrouwen</a:t>
            </a:r>
            <a:r>
              <a:rPr lang="en-US" dirty="0">
                <a:effectLst/>
              </a:rPr>
              <a:t>: Door </a:t>
            </a:r>
            <a:r>
              <a:rPr lang="en-US" dirty="0" err="1">
                <a:effectLst/>
              </a:rPr>
              <a:t>echte</a:t>
            </a:r>
            <a:r>
              <a:rPr lang="en-US" dirty="0">
                <a:effectLst/>
              </a:rPr>
              <a:t> </a:t>
            </a:r>
            <a:r>
              <a:rPr lang="en-US" dirty="0" err="1">
                <a:effectLst/>
              </a:rPr>
              <a:t>culturele</a:t>
            </a:r>
            <a:r>
              <a:rPr lang="en-US" dirty="0">
                <a:effectLst/>
              </a:rPr>
              <a:t> </a:t>
            </a:r>
            <a:r>
              <a:rPr lang="en-US" dirty="0" err="1">
                <a:effectLst/>
              </a:rPr>
              <a:t>ervaringen</a:t>
            </a:r>
            <a:r>
              <a:rPr lang="en-US" dirty="0">
                <a:effectLst/>
              </a:rPr>
              <a:t> </a:t>
            </a:r>
            <a:r>
              <a:rPr lang="en-US" dirty="0" err="1">
                <a:effectLst/>
              </a:rPr>
              <a:t>zoals</a:t>
            </a:r>
            <a:r>
              <a:rPr lang="en-US" dirty="0">
                <a:effectLst/>
              </a:rPr>
              <a:t> het </a:t>
            </a:r>
            <a:r>
              <a:rPr lang="en-US" dirty="0" err="1">
                <a:effectLst/>
              </a:rPr>
              <a:t>spreken</a:t>
            </a:r>
            <a:r>
              <a:rPr lang="en-US" dirty="0">
                <a:effectLst/>
              </a:rPr>
              <a:t> van Spaans op </a:t>
            </a:r>
            <a:r>
              <a:rPr lang="en-US" dirty="0" err="1">
                <a:effectLst/>
              </a:rPr>
              <a:t>een</a:t>
            </a:r>
            <a:r>
              <a:rPr lang="en-US" dirty="0">
                <a:effectLst/>
              </a:rPr>
              <a:t> festival, </a:t>
            </a:r>
            <a:r>
              <a:rPr lang="en-US" dirty="0" err="1">
                <a:effectLst/>
              </a:rPr>
              <a:t>durven</a:t>
            </a:r>
            <a:r>
              <a:rPr lang="en-US" dirty="0">
                <a:effectLst/>
              </a:rPr>
              <a:t> </a:t>
            </a:r>
            <a:r>
              <a:rPr lang="en-US" dirty="0" err="1">
                <a:effectLst/>
              </a:rPr>
              <a:t>studenten</a:t>
            </a:r>
            <a:r>
              <a:rPr lang="en-US" dirty="0">
                <a:effectLst/>
              </a:rPr>
              <a:t> </a:t>
            </a:r>
            <a:r>
              <a:rPr lang="en-US" dirty="0" err="1">
                <a:effectLst/>
              </a:rPr>
              <a:t>sneller</a:t>
            </a:r>
            <a:r>
              <a:rPr lang="en-US" dirty="0">
                <a:effectLst/>
              </a:rPr>
              <a:t> </a:t>
            </a:r>
            <a:r>
              <a:rPr lang="en-US" dirty="0" err="1">
                <a:effectLst/>
              </a:rPr>
              <a:t>te</a:t>
            </a:r>
            <a:r>
              <a:rPr lang="en-US" dirty="0">
                <a:effectLst/>
              </a:rPr>
              <a:t> </a:t>
            </a:r>
            <a:r>
              <a:rPr lang="en-US" dirty="0" err="1">
                <a:effectLst/>
              </a:rPr>
              <a:t>communiceren</a:t>
            </a:r>
            <a:r>
              <a:rPr lang="en-US" dirty="0">
                <a:effectLst/>
              </a:rPr>
              <a:t> in het </a:t>
            </a:r>
            <a:r>
              <a:rPr lang="en-US" dirty="0" err="1">
                <a:effectLst/>
              </a:rPr>
              <a:t>openbaar</a:t>
            </a:r>
            <a:r>
              <a:rPr lang="en-US" dirty="0">
                <a:effectLst/>
              </a:rPr>
              <a:t>.</a:t>
            </a:r>
          </a:p>
        </p:txBody>
      </p:sp>
    </p:spTree>
    <p:extLst>
      <p:ext uri="{BB962C8B-B14F-4D97-AF65-F5344CB8AC3E}">
        <p14:creationId xmlns:p14="http://schemas.microsoft.com/office/powerpoint/2010/main" val="243907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58A10-66F4-C0E9-558C-5CA20F32A3F6}"/>
              </a:ext>
            </a:extLst>
          </p:cNvPr>
          <p:cNvSpPr>
            <a:spLocks noGrp="1"/>
          </p:cNvSpPr>
          <p:nvPr>
            <p:ph type="title"/>
          </p:nvPr>
        </p:nvSpPr>
        <p:spPr/>
        <p:txBody>
          <a:bodyPr>
            <a:normAutofit fontScale="90000"/>
          </a:bodyPr>
          <a:lstStyle/>
          <a:p>
            <a:pPr algn="ctr"/>
            <a:br>
              <a:rPr lang="nl-NL" sz="5400" b="1" dirty="0">
                <a:effectLst/>
                <a:latin typeface="Times New Roman" panose="02020603050405020304" pitchFamily="18" charset="0"/>
                <a:ea typeface="Times New Roman" panose="02020603050405020304" pitchFamily="18" charset="0"/>
              </a:rPr>
            </a:br>
            <a:endParaRPr lang="nl-NL" dirty="0"/>
          </a:p>
        </p:txBody>
      </p:sp>
      <p:sp>
        <p:nvSpPr>
          <p:cNvPr id="3" name="Tijdelijke aanduiding voor inhoud 2">
            <a:extLst>
              <a:ext uri="{FF2B5EF4-FFF2-40B4-BE49-F238E27FC236}">
                <a16:creationId xmlns:a16="http://schemas.microsoft.com/office/drawing/2014/main" id="{5A5B458A-031A-7D24-7F89-809FFE0230B8}"/>
              </a:ext>
            </a:extLst>
          </p:cNvPr>
          <p:cNvSpPr>
            <a:spLocks noGrp="1"/>
          </p:cNvSpPr>
          <p:nvPr>
            <p:ph idx="1"/>
          </p:nvPr>
        </p:nvSpPr>
        <p:spPr/>
        <p:txBody>
          <a:bodyPr/>
          <a:lstStyle/>
          <a:p>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5" name="Tekstvak 4">
            <a:extLst>
              <a:ext uri="{FF2B5EF4-FFF2-40B4-BE49-F238E27FC236}">
                <a16:creationId xmlns:a16="http://schemas.microsoft.com/office/drawing/2014/main" id="{7358EB71-B996-D508-1883-3BAC4BBA2353}"/>
              </a:ext>
            </a:extLst>
          </p:cNvPr>
          <p:cNvSpPr txBox="1"/>
          <p:nvPr/>
        </p:nvSpPr>
        <p:spPr>
          <a:xfrm>
            <a:off x="885045" y="1043482"/>
            <a:ext cx="6096000" cy="2616101"/>
          </a:xfrm>
          <a:prstGeom prst="rect">
            <a:avLst/>
          </a:prstGeom>
          <a:noFill/>
        </p:spPr>
        <p:txBody>
          <a:bodyPr wrap="square">
            <a:spAutoFit/>
          </a:bodyPr>
          <a:lstStyle/>
          <a:p>
            <a:pPr>
              <a:buNone/>
            </a:pPr>
            <a:r>
              <a:rPr lang="nl-NL" sz="2000" b="1" dirty="0">
                <a:solidFill>
                  <a:srgbClr val="000000"/>
                </a:solidFill>
                <a:effectLst/>
                <a:latin typeface="Times New Roman" panose="02020603050405020304" pitchFamily="18" charset="0"/>
                <a:ea typeface="Times New Roman" panose="02020603050405020304" pitchFamily="18" charset="0"/>
              </a:rPr>
              <a:t>3. Duidelijke structuur en leerdoelen</a:t>
            </a:r>
            <a:endParaRPr lang="nl-NL" sz="2000" b="1"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nl-NL" sz="1800" b="1" dirty="0">
                <a:solidFill>
                  <a:srgbClr val="000000"/>
                </a:solidFill>
                <a:effectLst/>
                <a:latin typeface="Times New Roman" panose="02020603050405020304" pitchFamily="18" charset="0"/>
                <a:ea typeface="Times New Roman" panose="02020603050405020304" pitchFamily="18" charset="0"/>
              </a:rPr>
              <a:t>Overzichtelijke aanpak</a:t>
            </a:r>
            <a:r>
              <a:rPr lang="nl-NL" sz="1800" dirty="0">
                <a:solidFill>
                  <a:srgbClr val="000000"/>
                </a:solidFill>
                <a:effectLst/>
                <a:latin typeface="Times New Roman" panose="02020603050405020304" pitchFamily="18" charset="0"/>
                <a:ea typeface="Times New Roman" panose="02020603050405020304" pitchFamily="18" charset="0"/>
              </a:rPr>
              <a:t>: De methode is logisch opgebouwd rond culturele thema’s met heldere doelen en lesfasen.</a:t>
            </a:r>
            <a:endParaRPr lang="nl-NL"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nl-NL" sz="1800" b="1" dirty="0">
                <a:solidFill>
                  <a:srgbClr val="000000"/>
                </a:solidFill>
                <a:effectLst/>
                <a:latin typeface="Times New Roman" panose="02020603050405020304" pitchFamily="18" charset="0"/>
                <a:ea typeface="Times New Roman" panose="02020603050405020304" pitchFamily="18" charset="0"/>
              </a:rPr>
              <a:t>Stap voor stap leren</a:t>
            </a:r>
            <a:r>
              <a:rPr lang="nl-NL" sz="1800" dirty="0">
                <a:solidFill>
                  <a:srgbClr val="000000"/>
                </a:solidFill>
                <a:effectLst/>
                <a:latin typeface="Times New Roman" panose="02020603050405020304" pitchFamily="18" charset="0"/>
                <a:ea typeface="Times New Roman" panose="02020603050405020304" pitchFamily="18" charset="0"/>
              </a:rPr>
              <a:t>: Studenten worden begeleid van kennismaking tot verdieping via opdrachten die oplopen in moeilijkheid.</a:t>
            </a:r>
            <a:endParaRPr lang="nl-NL"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nl-NL" sz="1800" b="1" dirty="0">
                <a:solidFill>
                  <a:srgbClr val="000000"/>
                </a:solidFill>
                <a:effectLst/>
                <a:latin typeface="Times New Roman" panose="02020603050405020304" pitchFamily="18" charset="0"/>
                <a:ea typeface="Times New Roman" panose="02020603050405020304" pitchFamily="18" charset="0"/>
              </a:rPr>
              <a:t>Verbinding met vakken als communicatie en toerisme</a:t>
            </a:r>
            <a:r>
              <a:rPr lang="nl-NL" sz="1800" dirty="0">
                <a:solidFill>
                  <a:srgbClr val="000000"/>
                </a:solidFill>
                <a:effectLst/>
                <a:latin typeface="Times New Roman" panose="02020603050405020304" pitchFamily="18" charset="0"/>
                <a:ea typeface="Times New Roman" panose="02020603050405020304" pitchFamily="18" charset="0"/>
              </a:rPr>
              <a:t>: De methode versterkt ook competenties buiten het vak Spaans.</a:t>
            </a:r>
            <a:endParaRPr lang="nl-NL" sz="1800" dirty="0">
              <a:effectLst/>
              <a:latin typeface="Times New Roman" panose="02020603050405020304" pitchFamily="18" charset="0"/>
              <a:ea typeface="Times New Roman" panose="02020603050405020304" pitchFamily="18" charset="0"/>
            </a:endParaRPr>
          </a:p>
        </p:txBody>
      </p:sp>
      <p:pic>
        <p:nvPicPr>
          <p:cNvPr id="7" name="Afbeelding 6" descr="Afbeelding met tekst, Menselijk gezicht, schermopname, kleding&#10;&#10;Door AI gegenereerde inhoud is mogelijk onjuist.">
            <a:extLst>
              <a:ext uri="{FF2B5EF4-FFF2-40B4-BE49-F238E27FC236}">
                <a16:creationId xmlns:a16="http://schemas.microsoft.com/office/drawing/2014/main" id="{ADCBB05E-FB7E-9B1F-BDA5-7087B83D5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956" y="321297"/>
            <a:ext cx="3628243" cy="6215405"/>
          </a:xfrm>
          <a:prstGeom prst="rect">
            <a:avLst/>
          </a:prstGeom>
        </p:spPr>
      </p:pic>
    </p:spTree>
    <p:extLst>
      <p:ext uri="{BB962C8B-B14F-4D97-AF65-F5344CB8AC3E}">
        <p14:creationId xmlns:p14="http://schemas.microsoft.com/office/powerpoint/2010/main" val="8918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4">
            <a:extLst>
              <a:ext uri="{FF2B5EF4-FFF2-40B4-BE49-F238E27FC236}">
                <a16:creationId xmlns:a16="http://schemas.microsoft.com/office/drawing/2014/main" id="{8751C0E9-4187-482F-9E57-6F626A9C4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tekst, schermopname, Menselijk gezicht, brief&#10;&#10;Door AI gegenereerde inhoud is mogelijk onjuist.">
            <a:extLst>
              <a:ext uri="{FF2B5EF4-FFF2-40B4-BE49-F238E27FC236}">
                <a16:creationId xmlns:a16="http://schemas.microsoft.com/office/drawing/2014/main" id="{1CEBCF78-CAB6-8DA7-6CD2-B177756CB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800" y="233264"/>
            <a:ext cx="2131316" cy="3755625"/>
          </a:xfrm>
          <a:prstGeom prst="rect">
            <a:avLst/>
          </a:prstGeom>
        </p:spPr>
      </p:pic>
      <p:sp>
        <p:nvSpPr>
          <p:cNvPr id="40" name="Rectangle 26">
            <a:extLst>
              <a:ext uri="{FF2B5EF4-FFF2-40B4-BE49-F238E27FC236}">
                <a16:creationId xmlns:a16="http://schemas.microsoft.com/office/drawing/2014/main" id="{A5D494F4-DB8B-4D3D-A107-4E84A0B74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8">
            <a:extLst>
              <a:ext uri="{FF2B5EF4-FFF2-40B4-BE49-F238E27FC236}">
                <a16:creationId xmlns:a16="http://schemas.microsoft.com/office/drawing/2014/main" id="{D3FC58BE-64BA-44F6-B62D-AA29B1BF6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ekst, schermopname&#10;&#10;Door AI gegenereerde inhoud is mogelijk onjuist.">
            <a:extLst>
              <a:ext uri="{FF2B5EF4-FFF2-40B4-BE49-F238E27FC236}">
                <a16:creationId xmlns:a16="http://schemas.microsoft.com/office/drawing/2014/main" id="{7BA16F4C-E812-EB21-582D-2BE473D3CF0F}"/>
              </a:ext>
            </a:extLst>
          </p:cNvPr>
          <p:cNvPicPr>
            <a:picLocks noChangeAspect="1"/>
          </p:cNvPicPr>
          <p:nvPr/>
        </p:nvPicPr>
        <p:blipFill>
          <a:blip r:embed="rId3">
            <a:extLst>
              <a:ext uri="{28A0092B-C50C-407E-A947-70E740481C1C}">
                <a14:useLocalDpi xmlns:a14="http://schemas.microsoft.com/office/drawing/2010/main" val="0"/>
              </a:ext>
            </a:extLst>
          </a:blip>
          <a:srcRect t="13701" r="-1" b="3357"/>
          <a:stretch>
            <a:fillRect/>
          </a:stretch>
        </p:blipFill>
        <p:spPr>
          <a:xfrm>
            <a:off x="3866782" y="2874858"/>
            <a:ext cx="2373593" cy="3749878"/>
          </a:xfrm>
          <a:prstGeom prst="rect">
            <a:avLst/>
          </a:prstGeom>
        </p:spPr>
      </p:pic>
      <p:sp>
        <p:nvSpPr>
          <p:cNvPr id="5" name="Tekstvak 4">
            <a:extLst>
              <a:ext uri="{FF2B5EF4-FFF2-40B4-BE49-F238E27FC236}">
                <a16:creationId xmlns:a16="http://schemas.microsoft.com/office/drawing/2014/main" id="{05A3FF58-05C0-E4E6-2164-B0EA6225D406}"/>
              </a:ext>
            </a:extLst>
          </p:cNvPr>
          <p:cNvSpPr txBox="1"/>
          <p:nvPr/>
        </p:nvSpPr>
        <p:spPr>
          <a:xfrm>
            <a:off x="6724044" y="748029"/>
            <a:ext cx="4472922" cy="3931920"/>
          </a:xfrm>
          <a:prstGeom prst="rect">
            <a:avLst/>
          </a:prstGeom>
        </p:spPr>
        <p:txBody>
          <a:bodyPr vert="horz" lIns="91440" tIns="45720" rIns="91440" bIns="45720" rtlCol="0">
            <a:normAutofit/>
          </a:bodyPr>
          <a:lstStyle/>
          <a:p>
            <a:pPr indent="-182880" defTabSz="914400">
              <a:lnSpc>
                <a:spcPct val="90000"/>
              </a:lnSpc>
              <a:spcAft>
                <a:spcPts val="600"/>
              </a:spcAft>
              <a:buClr>
                <a:schemeClr val="tx1">
                  <a:lumMod val="85000"/>
                  <a:lumOff val="15000"/>
                </a:schemeClr>
              </a:buClr>
              <a:buFont typeface="Garamond" pitchFamily="18" charset="0"/>
              <a:buChar char="◦"/>
            </a:pPr>
            <a:r>
              <a:rPr lang="en-US" sz="1700" b="1" dirty="0">
                <a:effectLst/>
              </a:rPr>
              <a:t>4. </a:t>
            </a:r>
            <a:r>
              <a:rPr lang="en-US" sz="1700" b="1" dirty="0" err="1">
                <a:effectLst/>
              </a:rPr>
              <a:t>Professionele</a:t>
            </a:r>
            <a:r>
              <a:rPr lang="en-US" sz="1700" b="1" dirty="0">
                <a:effectLst/>
              </a:rPr>
              <a:t> </a:t>
            </a:r>
            <a:r>
              <a:rPr lang="en-US" sz="1700" b="1" dirty="0" err="1">
                <a:effectLst/>
              </a:rPr>
              <a:t>groei</a:t>
            </a:r>
            <a:r>
              <a:rPr lang="en-US" sz="1700" b="1" dirty="0">
                <a:effectLst/>
              </a:rPr>
              <a:t> </a:t>
            </a:r>
            <a:r>
              <a:rPr lang="en-US" sz="1700" b="1" dirty="0" err="1">
                <a:effectLst/>
              </a:rPr>
              <a:t>en</a:t>
            </a:r>
            <a:r>
              <a:rPr lang="en-US" sz="1700" b="1" dirty="0">
                <a:effectLst/>
              </a:rPr>
              <a:t> </a:t>
            </a:r>
            <a:r>
              <a:rPr lang="en-US" sz="1700" b="1" dirty="0" err="1">
                <a:effectLst/>
              </a:rPr>
              <a:t>collegiale</a:t>
            </a:r>
            <a:r>
              <a:rPr lang="en-US" sz="1700" b="1" dirty="0">
                <a:effectLst/>
              </a:rPr>
              <a:t> </a:t>
            </a:r>
            <a:r>
              <a:rPr lang="en-US" sz="1700" b="1" dirty="0" err="1">
                <a:effectLst/>
              </a:rPr>
              <a:t>samenwerking</a:t>
            </a:r>
            <a:endParaRPr lang="en-US" sz="1700" b="1" dirty="0">
              <a:effectLst/>
            </a:endParaRP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b="1" dirty="0" err="1">
                <a:effectLst/>
              </a:rPr>
              <a:t>Didactische</a:t>
            </a:r>
            <a:r>
              <a:rPr lang="en-US" sz="1700" b="1" dirty="0">
                <a:effectLst/>
              </a:rPr>
              <a:t> </a:t>
            </a:r>
            <a:r>
              <a:rPr lang="en-US" sz="1700" b="1" dirty="0" err="1">
                <a:effectLst/>
              </a:rPr>
              <a:t>groei</a:t>
            </a:r>
            <a:r>
              <a:rPr lang="en-US" sz="1700" dirty="0">
                <a:effectLst/>
              </a:rPr>
              <a:t>: Het </a:t>
            </a:r>
            <a:r>
              <a:rPr lang="en-US" sz="1700" dirty="0" err="1">
                <a:effectLst/>
              </a:rPr>
              <a:t>ontwerpen</a:t>
            </a:r>
            <a:r>
              <a:rPr lang="en-US" sz="1700" dirty="0">
                <a:effectLst/>
              </a:rPr>
              <a:t> van </a:t>
            </a:r>
            <a:r>
              <a:rPr lang="en-US" sz="1700" dirty="0" err="1">
                <a:effectLst/>
              </a:rPr>
              <a:t>deze</a:t>
            </a:r>
            <a:r>
              <a:rPr lang="en-US" sz="1700" dirty="0">
                <a:effectLst/>
              </a:rPr>
              <a:t> </a:t>
            </a:r>
            <a:r>
              <a:rPr lang="en-US" sz="1700" dirty="0" err="1">
                <a:effectLst/>
              </a:rPr>
              <a:t>lesmethode</a:t>
            </a:r>
            <a:r>
              <a:rPr lang="en-US" sz="1700" dirty="0">
                <a:effectLst/>
              </a:rPr>
              <a:t> </a:t>
            </a:r>
            <a:r>
              <a:rPr lang="en-US" sz="1700" dirty="0" err="1">
                <a:effectLst/>
              </a:rPr>
              <a:t>heeft</a:t>
            </a:r>
            <a:r>
              <a:rPr lang="en-US" sz="1700" dirty="0">
                <a:effectLst/>
              </a:rPr>
              <a:t> </a:t>
            </a:r>
            <a:r>
              <a:rPr lang="en-US" sz="1700" dirty="0" err="1">
                <a:effectLst/>
              </a:rPr>
              <a:t>mijn</a:t>
            </a:r>
            <a:r>
              <a:rPr lang="en-US" sz="1700" dirty="0">
                <a:effectLst/>
              </a:rPr>
              <a:t> </a:t>
            </a:r>
            <a:r>
              <a:rPr lang="en-US" sz="1700" dirty="0" err="1">
                <a:effectLst/>
              </a:rPr>
              <a:t>didactische</a:t>
            </a:r>
            <a:r>
              <a:rPr lang="en-US" sz="1700" dirty="0">
                <a:effectLst/>
              </a:rPr>
              <a:t> </a:t>
            </a:r>
            <a:r>
              <a:rPr lang="en-US" sz="1700" dirty="0" err="1">
                <a:effectLst/>
              </a:rPr>
              <a:t>creativiteit</a:t>
            </a:r>
            <a:r>
              <a:rPr lang="en-US" sz="1700" dirty="0">
                <a:effectLst/>
              </a:rPr>
              <a:t> </a:t>
            </a:r>
            <a:r>
              <a:rPr lang="en-US" sz="1700" dirty="0" err="1">
                <a:effectLst/>
              </a:rPr>
              <a:t>gestimuleerd</a:t>
            </a:r>
            <a:r>
              <a:rPr lang="en-US" sz="17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b="1" dirty="0" err="1">
                <a:effectLst/>
              </a:rPr>
              <a:t>Inspelen</a:t>
            </a:r>
            <a:r>
              <a:rPr lang="en-US" sz="1700" b="1" dirty="0">
                <a:effectLst/>
              </a:rPr>
              <a:t> op trends</a:t>
            </a:r>
            <a:r>
              <a:rPr lang="en-US" sz="1700" dirty="0">
                <a:effectLst/>
              </a:rPr>
              <a:t>: De </a:t>
            </a:r>
            <a:r>
              <a:rPr lang="en-US" sz="1700" dirty="0" err="1">
                <a:effectLst/>
              </a:rPr>
              <a:t>methode</a:t>
            </a:r>
            <a:r>
              <a:rPr lang="en-US" sz="1700" dirty="0">
                <a:effectLst/>
              </a:rPr>
              <a:t> is </a:t>
            </a:r>
            <a:r>
              <a:rPr lang="en-US" sz="1700" dirty="0" err="1">
                <a:effectLst/>
              </a:rPr>
              <a:t>afgestemd</a:t>
            </a:r>
            <a:r>
              <a:rPr lang="en-US" sz="1700" dirty="0">
                <a:effectLst/>
              </a:rPr>
              <a:t> op </a:t>
            </a:r>
            <a:r>
              <a:rPr lang="en-US" sz="1700" dirty="0" err="1">
                <a:effectLst/>
              </a:rPr>
              <a:t>moderne</a:t>
            </a:r>
            <a:r>
              <a:rPr lang="en-US" sz="1700" dirty="0">
                <a:effectLst/>
              </a:rPr>
              <a:t> </a:t>
            </a:r>
            <a:r>
              <a:rPr lang="en-US" sz="1700" dirty="0" err="1">
                <a:effectLst/>
              </a:rPr>
              <a:t>leerbehoeften</a:t>
            </a:r>
            <a:r>
              <a:rPr lang="en-US" sz="1700" dirty="0">
                <a:effectLst/>
              </a:rPr>
              <a:t> van </a:t>
            </a:r>
            <a:r>
              <a:rPr lang="en-US" sz="1700" dirty="0" err="1">
                <a:effectLst/>
              </a:rPr>
              <a:t>studenten</a:t>
            </a:r>
            <a:r>
              <a:rPr lang="en-US" sz="1700" dirty="0">
                <a:effectLst/>
              </a:rPr>
              <a:t> </a:t>
            </a:r>
            <a:r>
              <a:rPr lang="en-US" sz="1700" dirty="0" err="1">
                <a:effectLst/>
              </a:rPr>
              <a:t>en</a:t>
            </a:r>
            <a:r>
              <a:rPr lang="en-US" sz="1700" dirty="0">
                <a:effectLst/>
              </a:rPr>
              <a:t> </a:t>
            </a:r>
            <a:r>
              <a:rPr lang="en-US" sz="1700" dirty="0" err="1">
                <a:effectLst/>
              </a:rPr>
              <a:t>speelt</a:t>
            </a:r>
            <a:r>
              <a:rPr lang="en-US" sz="1700" dirty="0">
                <a:effectLst/>
              </a:rPr>
              <a:t> in op de </a:t>
            </a:r>
            <a:r>
              <a:rPr lang="en-US" sz="1700" dirty="0" err="1">
                <a:effectLst/>
              </a:rPr>
              <a:t>interculturele</a:t>
            </a:r>
            <a:r>
              <a:rPr lang="en-US" sz="1700" dirty="0">
                <a:effectLst/>
              </a:rPr>
              <a:t> </a:t>
            </a:r>
            <a:r>
              <a:rPr lang="en-US" sz="1700" dirty="0" err="1">
                <a:effectLst/>
              </a:rPr>
              <a:t>realiteit</a:t>
            </a:r>
            <a:r>
              <a:rPr lang="en-US" sz="1700" dirty="0">
                <a:effectLst/>
              </a:rPr>
              <a:t> van </a:t>
            </a:r>
            <a:r>
              <a:rPr lang="en-US" sz="1700" dirty="0" err="1">
                <a:effectLst/>
              </a:rPr>
              <a:t>onze</a:t>
            </a:r>
            <a:r>
              <a:rPr lang="en-US" sz="1700" dirty="0">
                <a:effectLst/>
              </a:rPr>
              <a:t> </a:t>
            </a:r>
            <a:r>
              <a:rPr lang="en-US" sz="1700" dirty="0" err="1">
                <a:effectLst/>
              </a:rPr>
              <a:t>samenleving</a:t>
            </a:r>
            <a:r>
              <a:rPr lang="en-US" sz="17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b="1" dirty="0" err="1">
                <a:effectLst/>
              </a:rPr>
              <a:t>Collega’s</a:t>
            </a:r>
            <a:r>
              <a:rPr lang="en-US" sz="1700" b="1" dirty="0">
                <a:effectLst/>
              </a:rPr>
              <a:t> </a:t>
            </a:r>
            <a:r>
              <a:rPr lang="en-US" sz="1700" b="1" dirty="0" err="1">
                <a:effectLst/>
              </a:rPr>
              <a:t>ondersteunen</a:t>
            </a:r>
            <a:r>
              <a:rPr lang="en-US" sz="1700" dirty="0">
                <a:effectLst/>
              </a:rPr>
              <a:t>: De </a:t>
            </a:r>
            <a:r>
              <a:rPr lang="en-US" sz="1700" dirty="0" err="1">
                <a:effectLst/>
              </a:rPr>
              <a:t>methode</a:t>
            </a:r>
            <a:r>
              <a:rPr lang="en-US" sz="1700" dirty="0">
                <a:effectLst/>
              </a:rPr>
              <a:t> is </a:t>
            </a:r>
            <a:r>
              <a:rPr lang="en-US" sz="1700" dirty="0" err="1">
                <a:effectLst/>
              </a:rPr>
              <a:t>flexibel</a:t>
            </a:r>
            <a:r>
              <a:rPr lang="en-US" sz="1700" dirty="0">
                <a:effectLst/>
              </a:rPr>
              <a:t> </a:t>
            </a:r>
            <a:r>
              <a:rPr lang="en-US" sz="1700" dirty="0" err="1">
                <a:effectLst/>
              </a:rPr>
              <a:t>inzetbaar</a:t>
            </a:r>
            <a:r>
              <a:rPr lang="en-US" sz="1700" dirty="0">
                <a:effectLst/>
              </a:rPr>
              <a:t> door </a:t>
            </a:r>
            <a:r>
              <a:rPr lang="en-US" sz="1700" dirty="0" err="1">
                <a:effectLst/>
              </a:rPr>
              <a:t>andere</a:t>
            </a:r>
            <a:r>
              <a:rPr lang="en-US" sz="1700" dirty="0">
                <a:effectLst/>
              </a:rPr>
              <a:t> </a:t>
            </a:r>
            <a:r>
              <a:rPr lang="en-US" sz="1700" dirty="0" err="1">
                <a:effectLst/>
              </a:rPr>
              <a:t>Spaansdocenten</a:t>
            </a:r>
            <a:r>
              <a:rPr lang="en-US" sz="1700" dirty="0">
                <a:effectLst/>
              </a:rPr>
              <a:t> </a:t>
            </a:r>
            <a:r>
              <a:rPr lang="en-US" sz="1700" dirty="0" err="1">
                <a:effectLst/>
              </a:rPr>
              <a:t>en</a:t>
            </a:r>
            <a:r>
              <a:rPr lang="en-US" sz="1700" dirty="0">
                <a:effectLst/>
              </a:rPr>
              <a:t> </a:t>
            </a:r>
            <a:r>
              <a:rPr lang="en-US" sz="1700" dirty="0" err="1">
                <a:effectLst/>
              </a:rPr>
              <a:t>inspireert</a:t>
            </a:r>
            <a:r>
              <a:rPr lang="en-US" sz="1700" dirty="0">
                <a:effectLst/>
              </a:rPr>
              <a:t> tot </a:t>
            </a:r>
            <a:r>
              <a:rPr lang="en-US" sz="1700" dirty="0" err="1">
                <a:effectLst/>
              </a:rPr>
              <a:t>gedeeld</a:t>
            </a:r>
            <a:r>
              <a:rPr lang="en-US" sz="1700" dirty="0">
                <a:effectLst/>
              </a:rPr>
              <a:t> </a:t>
            </a:r>
            <a:r>
              <a:rPr lang="en-US" sz="1700" dirty="0" err="1">
                <a:effectLst/>
              </a:rPr>
              <a:t>eigenaarschap</a:t>
            </a:r>
            <a:r>
              <a:rPr lang="en-US" sz="1700" dirty="0">
                <a:effectLst/>
              </a:rPr>
              <a:t> in </a:t>
            </a:r>
            <a:r>
              <a:rPr lang="en-US" sz="1700" dirty="0" err="1">
                <a:effectLst/>
              </a:rPr>
              <a:t>onderwijsontwikkeling</a:t>
            </a:r>
            <a:r>
              <a:rPr lang="en-US" sz="1700" dirty="0">
                <a:effectLst/>
              </a:rPr>
              <a:t>.</a:t>
            </a:r>
          </a:p>
        </p:txBody>
      </p:sp>
    </p:spTree>
    <p:extLst>
      <p:ext uri="{BB962C8B-B14F-4D97-AF65-F5344CB8AC3E}">
        <p14:creationId xmlns:p14="http://schemas.microsoft.com/office/powerpoint/2010/main" val="4032462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tekst, schermopname, person, vrouw&#10;&#10;Door AI gegenereerde inhoud is mogelijk onjuist.">
            <a:extLst>
              <a:ext uri="{FF2B5EF4-FFF2-40B4-BE49-F238E27FC236}">
                <a16:creationId xmlns:a16="http://schemas.microsoft.com/office/drawing/2014/main" id="{09D0B1B5-66FF-588A-0711-020177881CF2}"/>
              </a:ext>
            </a:extLst>
          </p:cNvPr>
          <p:cNvPicPr>
            <a:picLocks noChangeAspect="1"/>
          </p:cNvPicPr>
          <p:nvPr/>
        </p:nvPicPr>
        <p:blipFill>
          <a:blip r:embed="rId2">
            <a:extLst>
              <a:ext uri="{28A0092B-C50C-407E-A947-70E740481C1C}">
                <a14:useLocalDpi xmlns:a14="http://schemas.microsoft.com/office/drawing/2010/main" val="0"/>
              </a:ext>
            </a:extLst>
          </a:blip>
          <a:srcRect t="4613" r="-1" b="12445"/>
          <a:stretch>
            <a:fillRect/>
          </a:stretch>
        </p:blipFill>
        <p:spPr>
          <a:xfrm>
            <a:off x="190846" y="237744"/>
            <a:ext cx="4040033" cy="6382512"/>
          </a:xfrm>
          <a:prstGeom prst="rect">
            <a:avLst/>
          </a:prstGeom>
        </p:spPr>
      </p:pic>
      <p:sp>
        <p:nvSpPr>
          <p:cNvPr id="12" name="Rectangle 11">
            <a:extLst>
              <a:ext uri="{FF2B5EF4-FFF2-40B4-BE49-F238E27FC236}">
                <a16:creationId xmlns:a16="http://schemas.microsoft.com/office/drawing/2014/main" id="{BE7270DF-375F-4ECC-989A-D033E481A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5" name="Tekstvak 4">
            <a:extLst>
              <a:ext uri="{FF2B5EF4-FFF2-40B4-BE49-F238E27FC236}">
                <a16:creationId xmlns:a16="http://schemas.microsoft.com/office/drawing/2014/main" id="{09C59ACD-0154-3EB1-F8A7-DBEC53B20747}"/>
              </a:ext>
            </a:extLst>
          </p:cNvPr>
          <p:cNvSpPr txBox="1"/>
          <p:nvPr/>
        </p:nvSpPr>
        <p:spPr>
          <a:xfrm>
            <a:off x="4289465" y="594120"/>
            <a:ext cx="6280826" cy="3648456"/>
          </a:xfrm>
          <a:prstGeom prst="rect">
            <a:avLst/>
          </a:prstGeom>
        </p:spPr>
        <p:txBody>
          <a:bodyPr vert="horz" lIns="91440" tIns="45720" rIns="91440" bIns="45720" rtlCol="0">
            <a:normAutofit/>
          </a:bodyPr>
          <a:lstStyle/>
          <a:p>
            <a:pPr indent="-182880" defTabSz="914400">
              <a:lnSpc>
                <a:spcPct val="90000"/>
              </a:lnSpc>
              <a:spcAft>
                <a:spcPts val="600"/>
              </a:spcAft>
              <a:buClr>
                <a:schemeClr val="tx1">
                  <a:lumMod val="85000"/>
                  <a:lumOff val="15000"/>
                </a:schemeClr>
              </a:buClr>
              <a:buFont typeface="Garamond" pitchFamily="18" charset="0"/>
              <a:buChar char="◦"/>
            </a:pPr>
            <a:r>
              <a:rPr lang="en-US" b="1" dirty="0">
                <a:effectLst/>
              </a:rPr>
              <a:t>5. Een </a:t>
            </a:r>
            <a:r>
              <a:rPr lang="en-US" b="1" dirty="0" err="1">
                <a:effectLst/>
              </a:rPr>
              <a:t>toekomstgerichte</a:t>
            </a:r>
            <a:r>
              <a:rPr lang="en-US" b="1" dirty="0">
                <a:effectLst/>
              </a:rPr>
              <a:t> </a:t>
            </a:r>
            <a:r>
              <a:rPr lang="en-US" b="1" dirty="0" err="1">
                <a:effectLst/>
              </a:rPr>
              <a:t>aanpak</a:t>
            </a:r>
            <a:endParaRPr lang="en-US" b="1" dirty="0">
              <a:effectLst/>
            </a:endParaRP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b="1" dirty="0" err="1">
                <a:effectLst/>
              </a:rPr>
              <a:t>Aansluiting</a:t>
            </a:r>
            <a:r>
              <a:rPr lang="en-US" b="1" dirty="0">
                <a:effectLst/>
              </a:rPr>
              <a:t> </a:t>
            </a:r>
            <a:r>
              <a:rPr lang="en-US" b="1" dirty="0" err="1">
                <a:effectLst/>
              </a:rPr>
              <a:t>bij</a:t>
            </a:r>
            <a:r>
              <a:rPr lang="en-US" b="1" dirty="0">
                <a:effectLst/>
              </a:rPr>
              <a:t> de </a:t>
            </a:r>
            <a:r>
              <a:rPr lang="en-US" b="1" dirty="0" err="1">
                <a:effectLst/>
              </a:rPr>
              <a:t>belevingswereld</a:t>
            </a:r>
            <a:r>
              <a:rPr lang="en-US" b="1" dirty="0">
                <a:effectLst/>
              </a:rPr>
              <a:t> van </a:t>
            </a:r>
            <a:r>
              <a:rPr lang="en-US" b="1" dirty="0" err="1">
                <a:effectLst/>
              </a:rPr>
              <a:t>studenten</a:t>
            </a:r>
            <a:r>
              <a:rPr lang="en-US" dirty="0">
                <a:effectLst/>
              </a:rPr>
              <a:t>: Door </a:t>
            </a:r>
            <a:r>
              <a:rPr lang="en-US" dirty="0" err="1">
                <a:effectLst/>
              </a:rPr>
              <a:t>gebruik</a:t>
            </a:r>
            <a:r>
              <a:rPr lang="en-US" dirty="0">
                <a:effectLst/>
              </a:rPr>
              <a:t> </a:t>
            </a:r>
            <a:r>
              <a:rPr lang="en-US" dirty="0" err="1">
                <a:effectLst/>
              </a:rPr>
              <a:t>te</a:t>
            </a:r>
            <a:r>
              <a:rPr lang="en-US" dirty="0">
                <a:effectLst/>
              </a:rPr>
              <a:t> </a:t>
            </a:r>
            <a:r>
              <a:rPr lang="en-US" dirty="0" err="1">
                <a:effectLst/>
              </a:rPr>
              <a:t>maken</a:t>
            </a:r>
            <a:r>
              <a:rPr lang="en-US" dirty="0">
                <a:effectLst/>
              </a:rPr>
              <a:t> van </a:t>
            </a:r>
            <a:r>
              <a:rPr lang="en-US" dirty="0" err="1">
                <a:effectLst/>
              </a:rPr>
              <a:t>muziek</a:t>
            </a:r>
            <a:r>
              <a:rPr lang="en-US" dirty="0">
                <a:effectLst/>
              </a:rPr>
              <a:t>, social media, </a:t>
            </a:r>
            <a:r>
              <a:rPr lang="en-US" dirty="0" err="1">
                <a:effectLst/>
              </a:rPr>
              <a:t>evenementen</a:t>
            </a:r>
            <a:r>
              <a:rPr lang="en-US" dirty="0">
                <a:effectLst/>
              </a:rPr>
              <a:t> </a:t>
            </a:r>
            <a:r>
              <a:rPr lang="en-US" dirty="0" err="1">
                <a:effectLst/>
              </a:rPr>
              <a:t>en</a:t>
            </a:r>
            <a:r>
              <a:rPr lang="en-US" dirty="0">
                <a:effectLst/>
              </a:rPr>
              <a:t> trends </a:t>
            </a:r>
            <a:r>
              <a:rPr lang="en-US" dirty="0" err="1">
                <a:effectLst/>
              </a:rPr>
              <a:t>wordt</a:t>
            </a:r>
            <a:r>
              <a:rPr lang="en-US" dirty="0">
                <a:effectLst/>
              </a:rPr>
              <a:t> de </a:t>
            </a:r>
            <a:r>
              <a:rPr lang="en-US" dirty="0" err="1">
                <a:effectLst/>
              </a:rPr>
              <a:t>lesinhoud</a:t>
            </a:r>
            <a:r>
              <a:rPr lang="en-US" dirty="0">
                <a:effectLst/>
              </a:rPr>
              <a:t> </a:t>
            </a:r>
            <a:r>
              <a:rPr lang="en-US" dirty="0" err="1">
                <a:effectLst/>
              </a:rPr>
              <a:t>herkenbaar</a:t>
            </a:r>
            <a:r>
              <a:rPr lang="en-US" dirty="0">
                <a:effectLst/>
              </a:rPr>
              <a:t> </a:t>
            </a:r>
            <a:r>
              <a:rPr lang="en-US" dirty="0" err="1">
                <a:effectLst/>
              </a:rPr>
              <a:t>en</a:t>
            </a:r>
            <a:r>
              <a:rPr lang="en-US" dirty="0">
                <a:effectLst/>
              </a:rPr>
              <a:t> </a:t>
            </a:r>
            <a:r>
              <a:rPr lang="en-US" dirty="0" err="1">
                <a:effectLst/>
              </a:rPr>
              <a:t>actueel</a:t>
            </a:r>
            <a:r>
              <a:rPr lang="en-US"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b="1" dirty="0" err="1">
                <a:effectLst/>
              </a:rPr>
              <a:t>Uitbreidbaar</a:t>
            </a:r>
            <a:r>
              <a:rPr lang="en-US" b="1" dirty="0">
                <a:effectLst/>
              </a:rPr>
              <a:t> </a:t>
            </a:r>
            <a:r>
              <a:rPr lang="en-US" b="1" dirty="0" err="1">
                <a:effectLst/>
              </a:rPr>
              <a:t>en</a:t>
            </a:r>
            <a:r>
              <a:rPr lang="en-US" b="1" dirty="0">
                <a:effectLst/>
              </a:rPr>
              <a:t> </a:t>
            </a:r>
            <a:r>
              <a:rPr lang="en-US" b="1" dirty="0" err="1">
                <a:effectLst/>
              </a:rPr>
              <a:t>aanpasbaar</a:t>
            </a:r>
            <a:r>
              <a:rPr lang="en-US" dirty="0">
                <a:effectLst/>
              </a:rPr>
              <a:t>: Elk semester </a:t>
            </a:r>
            <a:r>
              <a:rPr lang="en-US" dirty="0" err="1">
                <a:effectLst/>
              </a:rPr>
              <a:t>kan</a:t>
            </a:r>
            <a:r>
              <a:rPr lang="en-US" dirty="0">
                <a:effectLst/>
              </a:rPr>
              <a:t> </a:t>
            </a:r>
            <a:r>
              <a:rPr lang="en-US" dirty="0" err="1">
                <a:effectLst/>
              </a:rPr>
              <a:t>een</a:t>
            </a:r>
            <a:r>
              <a:rPr lang="en-US" dirty="0">
                <a:effectLst/>
              </a:rPr>
              <a:t> </a:t>
            </a:r>
            <a:r>
              <a:rPr lang="en-US" dirty="0" err="1">
                <a:effectLst/>
              </a:rPr>
              <a:t>nieuw</a:t>
            </a:r>
            <a:r>
              <a:rPr lang="en-US" dirty="0">
                <a:effectLst/>
              </a:rPr>
              <a:t> festival of </a:t>
            </a:r>
            <a:r>
              <a:rPr lang="en-US" dirty="0" err="1">
                <a:effectLst/>
              </a:rPr>
              <a:t>cultureel</a:t>
            </a:r>
            <a:r>
              <a:rPr lang="en-US" dirty="0">
                <a:effectLst/>
              </a:rPr>
              <a:t> thema </a:t>
            </a:r>
            <a:r>
              <a:rPr lang="en-US" dirty="0" err="1">
                <a:effectLst/>
              </a:rPr>
              <a:t>centraal</a:t>
            </a:r>
            <a:r>
              <a:rPr lang="en-US" dirty="0">
                <a:effectLst/>
              </a:rPr>
              <a:t> </a:t>
            </a:r>
            <a:r>
              <a:rPr lang="en-US" dirty="0" err="1">
                <a:effectLst/>
              </a:rPr>
              <a:t>staan</a:t>
            </a:r>
            <a:r>
              <a:rPr lang="en-US" dirty="0">
                <a:effectLst/>
              </a:rPr>
              <a:t>, </a:t>
            </a:r>
            <a:r>
              <a:rPr lang="en-US" dirty="0" err="1">
                <a:effectLst/>
              </a:rPr>
              <a:t>zoals</a:t>
            </a:r>
            <a:r>
              <a:rPr lang="en-US" dirty="0">
                <a:effectLst/>
              </a:rPr>
              <a:t> de </a:t>
            </a:r>
            <a:r>
              <a:rPr lang="en-US" dirty="0" err="1">
                <a:effectLst/>
              </a:rPr>
              <a:t>deelname</a:t>
            </a:r>
            <a:r>
              <a:rPr lang="en-US" dirty="0">
                <a:effectLst/>
              </a:rPr>
              <a:t> </a:t>
            </a:r>
            <a:r>
              <a:rPr lang="en-US" dirty="0" err="1">
                <a:effectLst/>
              </a:rPr>
              <a:t>aan</a:t>
            </a:r>
            <a:r>
              <a:rPr lang="en-US" dirty="0">
                <a:effectLst/>
              </a:rPr>
              <a:t> Dias Latinos 2025.</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b="1" dirty="0" err="1">
                <a:effectLst/>
              </a:rPr>
              <a:t>Verbinding</a:t>
            </a:r>
            <a:r>
              <a:rPr lang="en-US" b="1" dirty="0">
                <a:effectLst/>
              </a:rPr>
              <a:t> met TIO’s </a:t>
            </a:r>
            <a:r>
              <a:rPr lang="en-US" b="1" dirty="0" err="1">
                <a:effectLst/>
              </a:rPr>
              <a:t>internationale</a:t>
            </a:r>
            <a:r>
              <a:rPr lang="en-US" b="1" dirty="0">
                <a:effectLst/>
              </a:rPr>
              <a:t> </a:t>
            </a:r>
            <a:r>
              <a:rPr lang="en-US" b="1" dirty="0" err="1">
                <a:effectLst/>
              </a:rPr>
              <a:t>ambities</a:t>
            </a:r>
            <a:r>
              <a:rPr lang="en-US" dirty="0">
                <a:effectLst/>
              </a:rPr>
              <a:t>: De </a:t>
            </a:r>
            <a:r>
              <a:rPr lang="en-US" dirty="0" err="1">
                <a:effectLst/>
              </a:rPr>
              <a:t>methode</a:t>
            </a:r>
            <a:r>
              <a:rPr lang="en-US" dirty="0">
                <a:effectLst/>
              </a:rPr>
              <a:t> sluit </a:t>
            </a:r>
            <a:r>
              <a:rPr lang="en-US" dirty="0" err="1">
                <a:effectLst/>
              </a:rPr>
              <a:t>aan</a:t>
            </a:r>
            <a:r>
              <a:rPr lang="en-US" dirty="0">
                <a:effectLst/>
              </a:rPr>
              <a:t> </a:t>
            </a:r>
            <a:r>
              <a:rPr lang="en-US" dirty="0" err="1">
                <a:effectLst/>
              </a:rPr>
              <a:t>bij</a:t>
            </a:r>
            <a:r>
              <a:rPr lang="en-US" dirty="0">
                <a:effectLst/>
              </a:rPr>
              <a:t> het </a:t>
            </a:r>
            <a:r>
              <a:rPr lang="en-US" dirty="0" err="1">
                <a:effectLst/>
              </a:rPr>
              <a:t>projectonderwijs</a:t>
            </a:r>
            <a:r>
              <a:rPr lang="en-US" dirty="0">
                <a:effectLst/>
              </a:rPr>
              <a:t> </a:t>
            </a:r>
            <a:r>
              <a:rPr lang="en-US" dirty="0" err="1">
                <a:effectLst/>
              </a:rPr>
              <a:t>en</a:t>
            </a:r>
            <a:r>
              <a:rPr lang="en-US" dirty="0">
                <a:effectLst/>
              </a:rPr>
              <a:t> </a:t>
            </a:r>
            <a:r>
              <a:rPr lang="en-US" dirty="0" err="1">
                <a:effectLst/>
              </a:rPr>
              <a:t>internationale</a:t>
            </a:r>
            <a:r>
              <a:rPr lang="en-US" dirty="0">
                <a:effectLst/>
              </a:rPr>
              <a:t> </a:t>
            </a:r>
            <a:r>
              <a:rPr lang="en-US" dirty="0" err="1">
                <a:effectLst/>
              </a:rPr>
              <a:t>karakter</a:t>
            </a:r>
            <a:r>
              <a:rPr lang="en-US" dirty="0">
                <a:effectLst/>
              </a:rPr>
              <a:t> van TIO. Het </a:t>
            </a:r>
            <a:r>
              <a:rPr lang="en-US" dirty="0" err="1">
                <a:effectLst/>
              </a:rPr>
              <a:t>biedt</a:t>
            </a:r>
            <a:r>
              <a:rPr lang="en-US" dirty="0">
                <a:effectLst/>
              </a:rPr>
              <a:t> </a:t>
            </a:r>
            <a:r>
              <a:rPr lang="en-US" dirty="0" err="1">
                <a:effectLst/>
              </a:rPr>
              <a:t>mogelijkheden</a:t>
            </a:r>
            <a:r>
              <a:rPr lang="en-US" dirty="0">
                <a:effectLst/>
              </a:rPr>
              <a:t> </a:t>
            </a:r>
            <a:r>
              <a:rPr lang="en-US" dirty="0" err="1">
                <a:effectLst/>
              </a:rPr>
              <a:t>voor</a:t>
            </a:r>
            <a:r>
              <a:rPr lang="en-US" dirty="0">
                <a:effectLst/>
              </a:rPr>
              <a:t> </a:t>
            </a:r>
            <a:r>
              <a:rPr lang="en-US" dirty="0" err="1">
                <a:effectLst/>
              </a:rPr>
              <a:t>integratie</a:t>
            </a:r>
            <a:r>
              <a:rPr lang="en-US" dirty="0">
                <a:effectLst/>
              </a:rPr>
              <a:t> </a:t>
            </a:r>
            <a:r>
              <a:rPr lang="en-US" dirty="0" err="1">
                <a:effectLst/>
              </a:rPr>
              <a:t>tijdens</a:t>
            </a:r>
            <a:r>
              <a:rPr lang="en-US" dirty="0">
                <a:effectLst/>
              </a:rPr>
              <a:t> </a:t>
            </a:r>
            <a:r>
              <a:rPr lang="en-US" dirty="0" err="1">
                <a:effectLst/>
              </a:rPr>
              <a:t>projectweken</a:t>
            </a:r>
            <a:r>
              <a:rPr lang="en-US" dirty="0">
                <a:effectLst/>
              </a:rPr>
              <a:t> in </a:t>
            </a:r>
            <a:r>
              <a:rPr lang="en-US" dirty="0" err="1">
                <a:effectLst/>
              </a:rPr>
              <a:t>Spaanstalige</a:t>
            </a:r>
            <a:r>
              <a:rPr lang="en-US" dirty="0">
                <a:effectLst/>
              </a:rPr>
              <a:t> </a:t>
            </a:r>
            <a:r>
              <a:rPr lang="en-US" dirty="0" err="1">
                <a:effectLst/>
              </a:rPr>
              <a:t>landen</a:t>
            </a:r>
            <a:r>
              <a:rPr lang="en-US" dirty="0">
                <a:effectLst/>
              </a:rPr>
              <a:t>.</a:t>
            </a:r>
          </a:p>
        </p:txBody>
      </p:sp>
    </p:spTree>
    <p:extLst>
      <p:ext uri="{BB962C8B-B14F-4D97-AF65-F5344CB8AC3E}">
        <p14:creationId xmlns:p14="http://schemas.microsoft.com/office/powerpoint/2010/main" val="150441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E0EA0D7C-699D-4E8D-A37A-9D14205EA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07B7CB-50A5-4F80-8693-D845BE859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126"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nl-NL"/>
          </a:p>
        </p:txBody>
      </p:sp>
      <p:pic>
        <p:nvPicPr>
          <p:cNvPr id="7" name="Afbeelding 6" descr="Afbeelding met tekst, voedsel, menu, Snack&#10;&#10;Door AI gegenereerde inhoud is mogelijk onjuist.">
            <a:extLst>
              <a:ext uri="{FF2B5EF4-FFF2-40B4-BE49-F238E27FC236}">
                <a16:creationId xmlns:a16="http://schemas.microsoft.com/office/drawing/2014/main" id="{9CF95290-F087-AA89-5267-91F293600CF4}"/>
              </a:ext>
            </a:extLst>
          </p:cNvPr>
          <p:cNvPicPr>
            <a:picLocks noChangeAspect="1"/>
          </p:cNvPicPr>
          <p:nvPr/>
        </p:nvPicPr>
        <p:blipFill>
          <a:blip r:embed="rId2">
            <a:extLst>
              <a:ext uri="{28A0092B-C50C-407E-A947-70E740481C1C}">
                <a14:useLocalDpi xmlns:a14="http://schemas.microsoft.com/office/drawing/2010/main" val="0"/>
              </a:ext>
            </a:extLst>
          </a:blip>
          <a:srcRect t="24776"/>
          <a:stretch>
            <a:fillRect/>
          </a:stretch>
        </p:blipFill>
        <p:spPr>
          <a:xfrm>
            <a:off x="820198" y="809243"/>
            <a:ext cx="3639312" cy="5239512"/>
          </a:xfrm>
          <a:prstGeom prst="rect">
            <a:avLst/>
          </a:prstGeom>
        </p:spPr>
      </p:pic>
      <p:sp>
        <p:nvSpPr>
          <p:cNvPr id="5" name="Tekstvak 4">
            <a:extLst>
              <a:ext uri="{FF2B5EF4-FFF2-40B4-BE49-F238E27FC236}">
                <a16:creationId xmlns:a16="http://schemas.microsoft.com/office/drawing/2014/main" id="{226EE343-F3D1-E7B5-C5BA-48FD33D65540}"/>
              </a:ext>
            </a:extLst>
          </p:cNvPr>
          <p:cNvSpPr txBox="1"/>
          <p:nvPr/>
        </p:nvSpPr>
        <p:spPr>
          <a:xfrm>
            <a:off x="5281576" y="809243"/>
            <a:ext cx="5447251" cy="3291840"/>
          </a:xfrm>
          <a:prstGeom prst="rect">
            <a:avLst/>
          </a:prstGeom>
        </p:spPr>
        <p:txBody>
          <a:bodyPr vert="horz" lIns="91440" tIns="45720" rIns="91440" bIns="45720" rtlCol="0">
            <a:normAutofit lnSpcReduction="10000"/>
          </a:bodyPr>
          <a:lstStyle/>
          <a:p>
            <a:pPr indent="-182880" defTabSz="914400">
              <a:lnSpc>
                <a:spcPct val="90000"/>
              </a:lnSpc>
              <a:spcAft>
                <a:spcPts val="600"/>
              </a:spcAft>
              <a:buClr>
                <a:schemeClr val="tx1">
                  <a:lumMod val="85000"/>
                  <a:lumOff val="15000"/>
                </a:schemeClr>
              </a:buClr>
              <a:buFont typeface="Garamond" pitchFamily="18" charset="0"/>
              <a:buChar char="◦"/>
            </a:pPr>
            <a:r>
              <a:rPr lang="en-US" sz="1700" b="1" dirty="0" err="1">
                <a:effectLst/>
              </a:rPr>
              <a:t>Conclusie</a:t>
            </a:r>
            <a:r>
              <a:rPr lang="en-US" sz="1700" b="1" dirty="0">
                <a:effectLst/>
              </a:rPr>
              <a:t>: Wat </a:t>
            </a:r>
            <a:r>
              <a:rPr lang="en-US" sz="1700" b="1" dirty="0" err="1">
                <a:effectLst/>
              </a:rPr>
              <a:t>levert</a:t>
            </a:r>
            <a:r>
              <a:rPr lang="en-US" sz="1700" b="1" dirty="0">
                <a:effectLst/>
              </a:rPr>
              <a:t> </a:t>
            </a:r>
            <a:r>
              <a:rPr lang="en-US" sz="1700" b="1" dirty="0" err="1">
                <a:effectLst/>
              </a:rPr>
              <a:t>dit</a:t>
            </a:r>
            <a:r>
              <a:rPr lang="en-US" sz="1700" b="1" dirty="0">
                <a:effectLst/>
              </a:rPr>
              <a:t> op?</a:t>
            </a:r>
          </a:p>
          <a:p>
            <a:pPr indent="-182880" defTabSz="914400">
              <a:lnSpc>
                <a:spcPct val="90000"/>
              </a:lnSpc>
              <a:spcAft>
                <a:spcPts val="600"/>
              </a:spcAft>
              <a:buClr>
                <a:schemeClr val="tx1">
                  <a:lumMod val="85000"/>
                  <a:lumOff val="15000"/>
                </a:schemeClr>
              </a:buClr>
              <a:buFont typeface="Garamond" pitchFamily="18" charset="0"/>
              <a:buChar char="◦"/>
            </a:pPr>
            <a:endParaRPr lang="en-US" sz="1700" b="1" dirty="0">
              <a:effectLst/>
            </a:endParaRP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dirty="0">
                <a:effectLst/>
              </a:rPr>
              <a:t>Een </a:t>
            </a:r>
            <a:r>
              <a:rPr lang="en-US" sz="1700" dirty="0" err="1">
                <a:effectLst/>
              </a:rPr>
              <a:t>motiverende</a:t>
            </a:r>
            <a:r>
              <a:rPr lang="en-US" sz="1700" dirty="0">
                <a:effectLst/>
              </a:rPr>
              <a:t>, </a:t>
            </a:r>
            <a:r>
              <a:rPr lang="en-US" sz="1700" dirty="0" err="1">
                <a:effectLst/>
              </a:rPr>
              <a:t>praktijkgerichte</a:t>
            </a:r>
            <a:r>
              <a:rPr lang="en-US" sz="1700" dirty="0">
                <a:effectLst/>
              </a:rPr>
              <a:t> </a:t>
            </a:r>
            <a:r>
              <a:rPr lang="en-US" sz="1700" dirty="0" err="1">
                <a:effectLst/>
              </a:rPr>
              <a:t>en</a:t>
            </a:r>
            <a:r>
              <a:rPr lang="en-US" sz="1700" dirty="0">
                <a:effectLst/>
              </a:rPr>
              <a:t> </a:t>
            </a:r>
            <a:r>
              <a:rPr lang="en-US" sz="1700" dirty="0" err="1">
                <a:effectLst/>
              </a:rPr>
              <a:t>culturele</a:t>
            </a:r>
            <a:r>
              <a:rPr lang="en-US" sz="1700" dirty="0">
                <a:effectLst/>
              </a:rPr>
              <a:t> </a:t>
            </a:r>
            <a:r>
              <a:rPr lang="en-US" sz="1700" dirty="0" err="1">
                <a:effectLst/>
              </a:rPr>
              <a:t>manier</a:t>
            </a:r>
            <a:r>
              <a:rPr lang="en-US" sz="1700" dirty="0">
                <a:effectLst/>
              </a:rPr>
              <a:t> van </a:t>
            </a:r>
            <a:r>
              <a:rPr lang="en-US" sz="1700" dirty="0" err="1">
                <a:effectLst/>
              </a:rPr>
              <a:t>leren</a:t>
            </a:r>
            <a:r>
              <a:rPr lang="en-US" sz="17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dirty="0" err="1">
                <a:effectLst/>
              </a:rPr>
              <a:t>Studenten</a:t>
            </a:r>
            <a:r>
              <a:rPr lang="en-US" sz="1700" dirty="0">
                <a:effectLst/>
              </a:rPr>
              <a:t> </a:t>
            </a:r>
            <a:r>
              <a:rPr lang="en-US" sz="1700" dirty="0" err="1">
                <a:effectLst/>
              </a:rPr>
              <a:t>leren</a:t>
            </a:r>
            <a:r>
              <a:rPr lang="en-US" sz="1700" dirty="0">
                <a:effectLst/>
              </a:rPr>
              <a:t> Spaans via </a:t>
            </a:r>
            <a:r>
              <a:rPr lang="en-US" sz="1700" dirty="0" err="1">
                <a:effectLst/>
              </a:rPr>
              <a:t>echte</a:t>
            </a:r>
            <a:r>
              <a:rPr lang="en-US" sz="1700" dirty="0">
                <a:effectLst/>
              </a:rPr>
              <a:t> </a:t>
            </a:r>
            <a:r>
              <a:rPr lang="en-US" sz="1700" dirty="0" err="1">
                <a:effectLst/>
              </a:rPr>
              <a:t>ervaringen</a:t>
            </a:r>
            <a:r>
              <a:rPr lang="en-US" sz="1700" dirty="0">
                <a:effectLst/>
              </a:rPr>
              <a:t> die taal </a:t>
            </a:r>
            <a:r>
              <a:rPr lang="en-US" sz="1700" dirty="0" err="1">
                <a:effectLst/>
              </a:rPr>
              <a:t>én</a:t>
            </a:r>
            <a:r>
              <a:rPr lang="en-US" sz="1700" dirty="0">
                <a:effectLst/>
              </a:rPr>
              <a:t> </a:t>
            </a:r>
            <a:r>
              <a:rPr lang="en-US" sz="1700" dirty="0" err="1">
                <a:effectLst/>
              </a:rPr>
              <a:t>cultuur</a:t>
            </a:r>
            <a:r>
              <a:rPr lang="en-US" sz="1700" dirty="0">
                <a:effectLst/>
              </a:rPr>
              <a:t> </a:t>
            </a:r>
            <a:r>
              <a:rPr lang="en-US" sz="1700" dirty="0" err="1">
                <a:effectLst/>
              </a:rPr>
              <a:t>verbinden</a:t>
            </a:r>
            <a:r>
              <a:rPr lang="en-US" sz="17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dirty="0" err="1">
                <a:effectLst/>
              </a:rPr>
              <a:t>Docenten</a:t>
            </a:r>
            <a:r>
              <a:rPr lang="en-US" sz="1700" dirty="0">
                <a:effectLst/>
              </a:rPr>
              <a:t> </a:t>
            </a:r>
            <a:r>
              <a:rPr lang="en-US" sz="1700" dirty="0" err="1">
                <a:effectLst/>
              </a:rPr>
              <a:t>worden</a:t>
            </a:r>
            <a:r>
              <a:rPr lang="en-US" sz="1700" dirty="0">
                <a:effectLst/>
              </a:rPr>
              <a:t> </a:t>
            </a:r>
            <a:r>
              <a:rPr lang="en-US" sz="1700" dirty="0" err="1">
                <a:effectLst/>
              </a:rPr>
              <a:t>uitgedaagd</a:t>
            </a:r>
            <a:r>
              <a:rPr lang="en-US" sz="1700" dirty="0">
                <a:effectLst/>
              </a:rPr>
              <a:t> om </a:t>
            </a:r>
            <a:r>
              <a:rPr lang="en-US" sz="1700" dirty="0" err="1">
                <a:effectLst/>
              </a:rPr>
              <a:t>onderwijs</a:t>
            </a:r>
            <a:r>
              <a:rPr lang="en-US" sz="1700" dirty="0">
                <a:effectLst/>
              </a:rPr>
              <a:t> op </a:t>
            </a:r>
            <a:r>
              <a:rPr lang="en-US" sz="1700" dirty="0" err="1">
                <a:effectLst/>
              </a:rPr>
              <a:t>innovatieve</a:t>
            </a:r>
            <a:r>
              <a:rPr lang="en-US" sz="1700" dirty="0">
                <a:effectLst/>
              </a:rPr>
              <a:t> </a:t>
            </a:r>
            <a:r>
              <a:rPr lang="en-US" sz="1700" dirty="0" err="1">
                <a:effectLst/>
              </a:rPr>
              <a:t>wijze</a:t>
            </a:r>
            <a:r>
              <a:rPr lang="en-US" sz="1700" dirty="0">
                <a:effectLst/>
              </a:rPr>
              <a:t> </a:t>
            </a:r>
            <a:r>
              <a:rPr lang="en-US" sz="1700" dirty="0" err="1">
                <a:effectLst/>
              </a:rPr>
              <a:t>vorm</a:t>
            </a:r>
            <a:r>
              <a:rPr lang="en-US" sz="1700" dirty="0">
                <a:effectLst/>
              </a:rPr>
              <a:t> </a:t>
            </a:r>
            <a:r>
              <a:rPr lang="en-US" sz="1700" dirty="0" err="1">
                <a:effectLst/>
              </a:rPr>
              <a:t>te</a:t>
            </a:r>
            <a:r>
              <a:rPr lang="en-US" sz="1700" dirty="0">
                <a:effectLst/>
              </a:rPr>
              <a:t> </a:t>
            </a:r>
            <a:r>
              <a:rPr lang="en-US" sz="1700" dirty="0" err="1">
                <a:effectLst/>
              </a:rPr>
              <a:t>geven</a:t>
            </a:r>
            <a:r>
              <a:rPr lang="en-US" sz="17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dirty="0" err="1">
                <a:effectLst/>
              </a:rPr>
              <a:t>Collega’s</a:t>
            </a:r>
            <a:r>
              <a:rPr lang="en-US" sz="1700" dirty="0">
                <a:effectLst/>
              </a:rPr>
              <a:t> </a:t>
            </a:r>
            <a:r>
              <a:rPr lang="en-US" sz="1700" dirty="0" err="1">
                <a:effectLst/>
              </a:rPr>
              <a:t>profiteren</a:t>
            </a:r>
            <a:r>
              <a:rPr lang="en-US" sz="1700" dirty="0">
                <a:effectLst/>
              </a:rPr>
              <a:t> van </a:t>
            </a:r>
            <a:r>
              <a:rPr lang="en-US" sz="1700" dirty="0" err="1">
                <a:effectLst/>
              </a:rPr>
              <a:t>gedeeld</a:t>
            </a:r>
            <a:r>
              <a:rPr lang="en-US" sz="1700" dirty="0">
                <a:effectLst/>
              </a:rPr>
              <a:t> </a:t>
            </a:r>
            <a:r>
              <a:rPr lang="en-US" sz="1700" dirty="0" err="1">
                <a:effectLst/>
              </a:rPr>
              <a:t>lesmateriaal</a:t>
            </a:r>
            <a:r>
              <a:rPr lang="en-US" sz="1700" dirty="0">
                <a:effectLst/>
              </a:rPr>
              <a:t> </a:t>
            </a:r>
            <a:r>
              <a:rPr lang="en-US" sz="1700" dirty="0" err="1">
                <a:effectLst/>
              </a:rPr>
              <a:t>en</a:t>
            </a:r>
            <a:r>
              <a:rPr lang="en-US" sz="1700" dirty="0">
                <a:effectLst/>
              </a:rPr>
              <a:t> </a:t>
            </a:r>
            <a:r>
              <a:rPr lang="en-US" sz="1700" dirty="0" err="1">
                <a:effectLst/>
              </a:rPr>
              <a:t>een</a:t>
            </a:r>
            <a:r>
              <a:rPr lang="en-US" sz="1700" dirty="0">
                <a:effectLst/>
              </a:rPr>
              <a:t> </a:t>
            </a:r>
            <a:r>
              <a:rPr lang="en-US" sz="1700" dirty="0" err="1">
                <a:effectLst/>
              </a:rPr>
              <a:t>nieuwe</a:t>
            </a:r>
            <a:r>
              <a:rPr lang="en-US" sz="1700" dirty="0">
                <a:effectLst/>
              </a:rPr>
              <a:t> </a:t>
            </a:r>
            <a:r>
              <a:rPr lang="en-US" sz="1700" dirty="0" err="1">
                <a:effectLst/>
              </a:rPr>
              <a:t>aanpak</a:t>
            </a:r>
            <a:r>
              <a:rPr lang="en-US" sz="1700" dirty="0">
                <a:effectLst/>
              </a:rPr>
              <a:t>.</a:t>
            </a:r>
          </a:p>
          <a:p>
            <a:pPr marL="342900" lvl="0" indent="-182880" defTabSz="914400">
              <a:lnSpc>
                <a:spcPct val="90000"/>
              </a:lnSpc>
              <a:spcAft>
                <a:spcPts val="600"/>
              </a:spcAft>
              <a:buClr>
                <a:schemeClr val="tx1">
                  <a:lumMod val="85000"/>
                  <a:lumOff val="15000"/>
                </a:schemeClr>
              </a:buClr>
              <a:buSzPts val="1000"/>
              <a:buFont typeface="Garamond" pitchFamily="18" charset="0"/>
              <a:buChar char="◦"/>
              <a:tabLst>
                <a:tab pos="457200" algn="l"/>
              </a:tabLst>
            </a:pPr>
            <a:r>
              <a:rPr lang="en-US" sz="1700" dirty="0">
                <a:effectLst/>
              </a:rPr>
              <a:t>Spaans </a:t>
            </a:r>
            <a:r>
              <a:rPr lang="en-US" sz="1700" dirty="0" err="1">
                <a:effectLst/>
              </a:rPr>
              <a:t>wordt</a:t>
            </a:r>
            <a:r>
              <a:rPr lang="en-US" sz="1700" dirty="0">
                <a:effectLst/>
              </a:rPr>
              <a:t> </a:t>
            </a:r>
            <a:r>
              <a:rPr lang="en-US" sz="1700" dirty="0" err="1">
                <a:effectLst/>
              </a:rPr>
              <a:t>relevanter</a:t>
            </a:r>
            <a:r>
              <a:rPr lang="en-US" sz="1700" dirty="0">
                <a:effectLst/>
              </a:rPr>
              <a:t>, </a:t>
            </a:r>
            <a:r>
              <a:rPr lang="en-US" sz="1700" dirty="0" err="1">
                <a:effectLst/>
              </a:rPr>
              <a:t>leuker</a:t>
            </a:r>
            <a:r>
              <a:rPr lang="en-US" sz="1700" dirty="0">
                <a:effectLst/>
              </a:rPr>
              <a:t> </a:t>
            </a:r>
            <a:r>
              <a:rPr lang="en-US" sz="1700" dirty="0" err="1">
                <a:effectLst/>
              </a:rPr>
              <a:t>en</a:t>
            </a:r>
            <a:r>
              <a:rPr lang="en-US" sz="1700" dirty="0">
                <a:effectLst/>
              </a:rPr>
              <a:t> </a:t>
            </a:r>
            <a:r>
              <a:rPr lang="en-US" sz="1700" dirty="0" err="1">
                <a:effectLst/>
              </a:rPr>
              <a:t>betekenisvoller</a:t>
            </a:r>
            <a:r>
              <a:rPr lang="en-US" sz="1700" dirty="0">
                <a:effectLst/>
              </a:rPr>
              <a:t> </a:t>
            </a:r>
            <a:r>
              <a:rPr lang="en-US" sz="1700" dirty="0" err="1">
                <a:effectLst/>
              </a:rPr>
              <a:t>voor</a:t>
            </a:r>
            <a:r>
              <a:rPr lang="en-US" sz="1700" dirty="0">
                <a:effectLst/>
              </a:rPr>
              <a:t> </a:t>
            </a:r>
            <a:r>
              <a:rPr lang="en-US" sz="1700" dirty="0" err="1">
                <a:effectLst/>
              </a:rPr>
              <a:t>studenten</a:t>
            </a:r>
            <a:r>
              <a:rPr lang="en-US" sz="1700" dirty="0">
                <a:effectLst/>
              </a:rPr>
              <a:t> in </a:t>
            </a:r>
            <a:r>
              <a:rPr lang="en-US" sz="1700" dirty="0" err="1">
                <a:effectLst/>
              </a:rPr>
              <a:t>een</a:t>
            </a:r>
            <a:r>
              <a:rPr lang="en-US" sz="1700" dirty="0">
                <a:effectLst/>
              </a:rPr>
              <a:t> </a:t>
            </a:r>
            <a:r>
              <a:rPr lang="en-US" sz="1700" dirty="0" err="1">
                <a:effectLst/>
              </a:rPr>
              <a:t>internationaal</a:t>
            </a:r>
            <a:r>
              <a:rPr lang="en-US" sz="1700" dirty="0">
                <a:effectLst/>
              </a:rPr>
              <a:t> </a:t>
            </a:r>
            <a:r>
              <a:rPr lang="en-US" sz="1700" dirty="0" err="1">
                <a:effectLst/>
              </a:rPr>
              <a:t>werkveld</a:t>
            </a:r>
            <a:r>
              <a:rPr lang="en-US" sz="1700" dirty="0">
                <a:effectLst/>
              </a:rPr>
              <a:t>.</a:t>
            </a:r>
          </a:p>
        </p:txBody>
      </p:sp>
    </p:spTree>
    <p:extLst>
      <p:ext uri="{BB962C8B-B14F-4D97-AF65-F5344CB8AC3E}">
        <p14:creationId xmlns:p14="http://schemas.microsoft.com/office/powerpoint/2010/main" val="2300780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8FB45-BF3B-5FAF-3C30-6786FF9E62EA}"/>
              </a:ext>
            </a:extLst>
          </p:cNvPr>
          <p:cNvSpPr>
            <a:spLocks noGrp="1"/>
          </p:cNvSpPr>
          <p:nvPr>
            <p:ph type="title"/>
          </p:nvPr>
        </p:nvSpPr>
        <p:spPr/>
        <p:txBody>
          <a:bodyPr>
            <a:normAutofit fontScale="90000"/>
          </a:bodyPr>
          <a:lstStyle/>
          <a:p>
            <a:pPr algn="ctr"/>
            <a:r>
              <a:rPr lang="nl-NL" sz="5400" dirty="0">
                <a:effectLst/>
                <a:latin typeface="Impact" panose="020B0806030902050204" pitchFamily="34" charset="0"/>
              </a:rPr>
              <a:t>Enquêtes voor de implementatie van de nieuwe lesmethode</a:t>
            </a:r>
            <a:endParaRPr lang="nl-NL" dirty="0"/>
          </a:p>
        </p:txBody>
      </p:sp>
      <p:pic>
        <p:nvPicPr>
          <p:cNvPr id="4" name="Tijdelijke aanduiding voor inhoud 3">
            <a:extLst>
              <a:ext uri="{FF2B5EF4-FFF2-40B4-BE49-F238E27FC236}">
                <a16:creationId xmlns:a16="http://schemas.microsoft.com/office/drawing/2014/main" id="{B35E5229-10B9-5BAF-94B5-9F3E584C82FA}"/>
              </a:ext>
            </a:extLst>
          </p:cNvPr>
          <p:cNvPicPr>
            <a:picLocks noGrp="1" noChangeAspect="1"/>
          </p:cNvPicPr>
          <p:nvPr>
            <p:ph idx="1"/>
          </p:nvPr>
        </p:nvPicPr>
        <p:blipFill>
          <a:blip r:embed="rId2"/>
          <a:stretch>
            <a:fillRect/>
          </a:stretch>
        </p:blipFill>
        <p:spPr>
          <a:xfrm>
            <a:off x="1980788" y="2077973"/>
            <a:ext cx="7906924" cy="4498767"/>
          </a:xfrm>
          <a:prstGeom prst="rect">
            <a:avLst/>
          </a:prstGeom>
        </p:spPr>
      </p:pic>
    </p:spTree>
    <p:extLst>
      <p:ext uri="{BB962C8B-B14F-4D97-AF65-F5344CB8AC3E}">
        <p14:creationId xmlns:p14="http://schemas.microsoft.com/office/powerpoint/2010/main" val="1239952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59864-C282-26A2-7FF8-9E568F38D91E}"/>
              </a:ext>
            </a:extLst>
          </p:cNvPr>
          <p:cNvSpPr>
            <a:spLocks noGrp="1"/>
          </p:cNvSpPr>
          <p:nvPr>
            <p:ph type="title"/>
          </p:nvPr>
        </p:nvSpPr>
        <p:spPr>
          <a:xfrm>
            <a:off x="1186363" y="382385"/>
            <a:ext cx="10178322" cy="1492132"/>
          </a:xfrm>
        </p:spPr>
        <p:txBody>
          <a:bodyPr>
            <a:noAutofit/>
          </a:bodyPr>
          <a:lstStyle/>
          <a:p>
            <a:pPr algn="ctr"/>
            <a:r>
              <a:rPr lang="nl-NL" sz="4900" dirty="0">
                <a:effectLst/>
                <a:latin typeface="Impact" panose="020B0806030902050204" pitchFamily="34" charset="0"/>
              </a:rPr>
              <a:t>Enquêtes na de implementatie van de nieuwe lesmethode </a:t>
            </a:r>
            <a:br>
              <a:rPr lang="nl-NL" sz="4900" dirty="0">
                <a:latin typeface="Impact" panose="020B0806030902050204" pitchFamily="34" charset="0"/>
              </a:rPr>
            </a:br>
            <a:endParaRPr lang="nl-NL" sz="4900" dirty="0">
              <a:latin typeface="Impact" panose="020B0806030902050204" pitchFamily="34" charset="0"/>
            </a:endParaRPr>
          </a:p>
        </p:txBody>
      </p:sp>
      <p:pic>
        <p:nvPicPr>
          <p:cNvPr id="4" name="Afbeelding 3">
            <a:extLst>
              <a:ext uri="{FF2B5EF4-FFF2-40B4-BE49-F238E27FC236}">
                <a16:creationId xmlns:a16="http://schemas.microsoft.com/office/drawing/2014/main" id="{37FF091A-3ACB-CD69-4F23-9AF9DC8FDFB8}"/>
              </a:ext>
            </a:extLst>
          </p:cNvPr>
          <p:cNvPicPr>
            <a:picLocks noChangeAspect="1"/>
          </p:cNvPicPr>
          <p:nvPr/>
        </p:nvPicPr>
        <p:blipFill>
          <a:blip r:embed="rId2"/>
          <a:stretch>
            <a:fillRect/>
          </a:stretch>
        </p:blipFill>
        <p:spPr>
          <a:xfrm>
            <a:off x="2508945" y="1999444"/>
            <a:ext cx="7174109" cy="4636924"/>
          </a:xfrm>
          <a:prstGeom prst="rect">
            <a:avLst/>
          </a:prstGeom>
        </p:spPr>
      </p:pic>
    </p:spTree>
    <p:extLst>
      <p:ext uri="{BB962C8B-B14F-4D97-AF65-F5344CB8AC3E}">
        <p14:creationId xmlns:p14="http://schemas.microsoft.com/office/powerpoint/2010/main" val="2084623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F3D1DCE6CE424E9DF7520B95F87425" ma:contentTypeVersion="4" ma:contentTypeDescription="Een nieuw document maken." ma:contentTypeScope="" ma:versionID="bbd560de4aa2b81a6479ff00987180ed">
  <xsd:schema xmlns:xsd="http://www.w3.org/2001/XMLSchema" xmlns:xs="http://www.w3.org/2001/XMLSchema" xmlns:p="http://schemas.microsoft.com/office/2006/metadata/properties" xmlns:ns2="8d72e421-ce0d-455e-b42c-7119ae760f32" targetNamespace="http://schemas.microsoft.com/office/2006/metadata/properties" ma:root="true" ma:fieldsID="f77ba6d1817517b19ba90f1675743186" ns2:_="">
    <xsd:import namespace="8d72e421-ce0d-455e-b42c-7119ae760f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2e421-ce0d-455e-b42c-7119ae760f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78B547-E026-424E-A087-B3BCDAA04BF5}">
  <ds:schemaRefs>
    <ds:schemaRef ds:uri="http://schemas.microsoft.com/sharepoint/v3/contenttype/forms"/>
  </ds:schemaRefs>
</ds:datastoreItem>
</file>

<file path=customXml/itemProps2.xml><?xml version="1.0" encoding="utf-8"?>
<ds:datastoreItem xmlns:ds="http://schemas.openxmlformats.org/officeDocument/2006/customXml" ds:itemID="{43072FD8-3AA3-4D12-8130-2729119900D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673A0CB-41E6-4E28-8CC1-6AF4C4007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2e421-ce0d-455e-b42c-7119ae760f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Savon</Template>
  <TotalTime>24629</TotalTime>
  <Words>1296</Words>
  <Application>Microsoft Macintosh PowerPoint</Application>
  <PresentationFormat>Breedbeeld</PresentationFormat>
  <Paragraphs>60</Paragraphs>
  <Slides>13</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13</vt:i4>
      </vt:variant>
    </vt:vector>
  </HeadingPairs>
  <TitlesOfParts>
    <vt:vector size="21" baseType="lpstr">
      <vt:lpstr>Arial</vt:lpstr>
      <vt:lpstr>Calibri</vt:lpstr>
      <vt:lpstr>Century Gothic</vt:lpstr>
      <vt:lpstr>Garamond</vt:lpstr>
      <vt:lpstr>Impact</vt:lpstr>
      <vt:lpstr>Symbol</vt:lpstr>
      <vt:lpstr>Times New Roman</vt:lpstr>
      <vt:lpstr>Savon</vt:lpstr>
      <vt:lpstr>Opbrengst  </vt:lpstr>
      <vt:lpstr> </vt:lpstr>
      <vt:lpstr> </vt:lpstr>
      <vt:lpstr> </vt:lpstr>
      <vt:lpstr>PowerPoint-presentatie</vt:lpstr>
      <vt:lpstr>PowerPoint-presentatie</vt:lpstr>
      <vt:lpstr>PowerPoint-presentatie</vt:lpstr>
      <vt:lpstr>Enquêtes voor de implementatie van de nieuwe lesmethode</vt:lpstr>
      <vt:lpstr>Enquêtes na de implementatie van de nieuwe lesmethode  </vt:lpstr>
      <vt:lpstr>4. Groei als docent en ondersteuning voor collega’s</vt:lpstr>
      <vt:lpstr>  5. Toekomstige implementatie van het product Cultuurgericht onderwijs </vt:lpstr>
      <vt:lpstr>Evaluatie </vt:lpstr>
      <vt:lpstr>Literatuurverkenning  </vt:lpstr>
    </vt:vector>
  </TitlesOfParts>
  <Company>Hogeschool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Orientatie Schoolcontext:</dc:title>
  <dc:creator>Marit Dekker</dc:creator>
  <cp:lastModifiedBy>Andrea Mendez</cp:lastModifiedBy>
  <cp:revision>129</cp:revision>
  <dcterms:created xsi:type="dcterms:W3CDTF">2023-09-28T14:16:57Z</dcterms:created>
  <dcterms:modified xsi:type="dcterms:W3CDTF">2025-05-26T09:08:41Z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0x01010065F3D1DCE6CE424E9DF7520B95F87425</vt:lpwstr>
  </property>
</Properties>
</file>