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4"/>
  </p:sldMasterIdLst>
  <p:sldIdLst>
    <p:sldId id="287" r:id="rId5"/>
    <p:sldId id="289" r:id="rId6"/>
    <p:sldId id="288" r:id="rId7"/>
    <p:sldId id="338" r:id="rId8"/>
    <p:sldId id="340" r:id="rId9"/>
    <p:sldId id="341" r:id="rId10"/>
    <p:sldId id="339" r:id="rId11"/>
    <p:sldId id="342" r:id="rId12"/>
    <p:sldId id="343" r:id="rId13"/>
    <p:sldId id="262" r:id="rId14"/>
    <p:sldId id="263" r:id="rId15"/>
    <p:sldId id="264" r:id="rId16"/>
    <p:sldId id="277" r:id="rId17"/>
    <p:sldId id="290" r:id="rId18"/>
    <p:sldId id="312" r:id="rId19"/>
    <p:sldId id="31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E8FD0D-AA11-799B-D866-19A80DA39418}" name="Marit Dekker" initials="MD" userId="S::marit.dekker@hu.nl::9df674cb-d6c6-4252-802f-2b516ddfb8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9" autoAdjust="0"/>
    <p:restoredTop sz="93561"/>
  </p:normalViewPr>
  <p:slideViewPr>
    <p:cSldViewPr snapToGrid="0">
      <p:cViewPr varScale="1">
        <p:scale>
          <a:sx n="87" d="100"/>
          <a:sy n="87" d="100"/>
        </p:scale>
        <p:origin x="1968" y="496"/>
      </p:cViewPr>
      <p:guideLst/>
    </p:cSldViewPr>
  </p:slideViewPr>
  <p:outlineViewPr>
    <p:cViewPr>
      <p:scale>
        <a:sx n="33" d="100"/>
        <a:sy n="33" d="100"/>
      </p:scale>
      <p:origin x="0" y="-9256"/>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nl-NL"/>
              <a:t>Klik om stijl te bewerken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2F67F8E-8FA6-4B26-A4FE-05CBC6F86C0F}" type="datetimeFigureOut">
              <a:rPr lang="nl-NL" smtClean="0"/>
              <a:t>26-05-2025</a:t>
            </a:fld>
            <a:endParaRPr lang="nl-NL"/>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nl-N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A892B34-895C-4051-AD42-41E4A056F6C9}" type="slidenum">
              <a:rPr lang="nl-NL" smtClean="0"/>
              <a:t>‹nr.›</a:t>
            </a:fld>
            <a:endParaRPr lang="nl-NL"/>
          </a:p>
        </p:txBody>
      </p:sp>
    </p:spTree>
    <p:extLst>
      <p:ext uri="{BB962C8B-B14F-4D97-AF65-F5344CB8AC3E}">
        <p14:creationId xmlns:p14="http://schemas.microsoft.com/office/powerpoint/2010/main" val="35752298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2F67F8E-8FA6-4B26-A4FE-05CBC6F86C0F}" type="datetimeFigureOut">
              <a:rPr lang="nl-NL" smtClean="0"/>
              <a:t>26-05-2025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9926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2F67F8E-8FA6-4B26-A4FE-05CBC6F86C0F}" type="datetimeFigureOut">
              <a:rPr lang="nl-NL" smtClean="0"/>
              <a:t>26-05-2025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62365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2F67F8E-8FA6-4B26-A4FE-05CBC6F86C0F}" type="datetimeFigureOut">
              <a:rPr lang="nl-NL" smtClean="0"/>
              <a:t>26-05-2025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77280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nl-NL"/>
              <a:t>Klik om stijl te bewerken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2F67F8E-8FA6-4B26-A4FE-05CBC6F86C0F}" type="datetimeFigureOut">
              <a:rPr lang="nl-NL" smtClean="0"/>
              <a:t>26-05-2025</a:t>
            </a:fld>
            <a:endParaRPr lang="nl-NL"/>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nl-NL"/>
          </a:p>
        </p:txBody>
      </p:sp>
      <p:sp>
        <p:nvSpPr>
          <p:cNvPr id="6" name="Slide Number Placeholder 5"/>
          <p:cNvSpPr>
            <a:spLocks noGrp="1"/>
          </p:cNvSpPr>
          <p:nvPr>
            <p:ph type="sldNum" sz="quarter" idx="12"/>
          </p:nvPr>
        </p:nvSpPr>
        <p:spPr>
          <a:xfrm>
            <a:off x="8604504" y="5211060"/>
            <a:ext cx="2112264" cy="228600"/>
          </a:xfrm>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37091031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2F67F8E-8FA6-4B26-A4FE-05CBC6F86C0F}" type="datetimeFigureOut">
              <a:rPr lang="nl-NL" smtClean="0"/>
              <a:t>26-05-2025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447656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2F67F8E-8FA6-4B26-A4FE-05CBC6F86C0F}" type="datetimeFigureOut">
              <a:rPr lang="nl-NL" smtClean="0"/>
              <a:t>26-05-2025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175432307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A2F67F8E-8FA6-4B26-A4FE-05CBC6F86C0F}" type="datetimeFigureOut">
              <a:rPr lang="nl-NL" smtClean="0"/>
              <a:t>26-05-2025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489544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F8E-8FA6-4B26-A4FE-05CBC6F86C0F}" type="datetimeFigureOut">
              <a:rPr lang="nl-NL" smtClean="0"/>
              <a:t>26-05-2025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190434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nl-NL"/>
              <a:t>Klik om stijl te bewerken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p>
            <a:fld id="{A2F67F8E-8FA6-4B26-A4FE-05CBC6F86C0F}" type="datetimeFigureOut">
              <a:rPr lang="nl-NL" smtClean="0"/>
              <a:t>26-05-2025</a:t>
            </a:fld>
            <a:endParaRPr lang="nl-NL"/>
          </a:p>
        </p:txBody>
      </p:sp>
      <p:sp>
        <p:nvSpPr>
          <p:cNvPr id="9" name="Footer Placeholder 8"/>
          <p:cNvSpPr>
            <a:spLocks noGrp="1"/>
          </p:cNvSpPr>
          <p:nvPr>
            <p:ph type="ftr" sz="quarter" idx="11"/>
          </p:nvPr>
        </p:nvSpPr>
        <p:spPr/>
        <p:txBody>
          <a:bodyPr/>
          <a:lstStyle>
            <a:lvl1pPr algn="r">
              <a:defRPr/>
            </a:lvl1pPr>
          </a:lstStyle>
          <a:p>
            <a:endParaRPr lang="nl-NL"/>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3A892B34-895C-4051-AD42-41E4A056F6C9}" type="slidenum">
              <a:rPr lang="nl-NL" smtClean="0"/>
              <a:t>‹nr.›</a:t>
            </a:fld>
            <a:endParaRPr lang="nl-NL"/>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42086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nl-NL"/>
              <a:t>Klik om stijl te bewerken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2F67F8E-8FA6-4B26-A4FE-05CBC6F86C0F}" type="datetimeFigureOut">
              <a:rPr lang="nl-NL" smtClean="0"/>
              <a:t>26-05-2025</a:t>
            </a:fld>
            <a:endParaRPr lang="nl-N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nl-NL"/>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3A892B34-895C-4051-AD42-41E4A056F6C9}" type="slidenum">
              <a:rPr lang="nl-NL" smtClean="0"/>
              <a:t>‹nr.›</a:t>
            </a:fld>
            <a:endParaRPr lang="nl-NL"/>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082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2F67F8E-8FA6-4B26-A4FE-05CBC6F86C0F}" type="datetimeFigureOut">
              <a:rPr lang="nl-NL" smtClean="0"/>
              <a:t>26-05-2025</a:t>
            </a:fld>
            <a:endParaRPr lang="nl-NL"/>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nl-NL"/>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A892B34-895C-4051-AD42-41E4A056F6C9}" type="slidenum">
              <a:rPr lang="nl-NL" smtClean="0"/>
              <a:t>‹nr.›</a:t>
            </a:fld>
            <a:endParaRPr lang="nl-NL"/>
          </a:p>
        </p:txBody>
      </p:sp>
    </p:spTree>
    <p:extLst>
      <p:ext uri="{BB962C8B-B14F-4D97-AF65-F5344CB8AC3E}">
        <p14:creationId xmlns:p14="http://schemas.microsoft.com/office/powerpoint/2010/main" val="271659882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56457-8BB4-A693-72F1-7B217F5859B0}"/>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7000" b="0" spc="800">
                <a:effectLst/>
              </a:rPr>
              <a:t>Stap 4: Literatuur</a:t>
            </a:r>
            <a:br>
              <a:rPr lang="en-US" sz="7000" b="0" spc="800">
                <a:effectLst/>
              </a:rPr>
            </a:br>
            <a:r>
              <a:rPr lang="en-US" sz="7000" b="0" spc="800">
                <a:effectLst/>
              </a:rPr>
              <a:t>verkenning</a:t>
            </a:r>
            <a:br>
              <a:rPr lang="en-US" sz="7000" b="1" spc="800">
                <a:effectLst/>
              </a:rPr>
            </a:br>
            <a:endParaRPr lang="en-US" sz="7000" spc="800"/>
          </a:p>
        </p:txBody>
      </p:sp>
      <p:pic>
        <p:nvPicPr>
          <p:cNvPr id="8194" name="Picture 2" descr="COVID-19: Literatuur - LVMP - Landelijke Vereniging Medische Psychologie">
            <a:extLst>
              <a:ext uri="{FF2B5EF4-FFF2-40B4-BE49-F238E27FC236}">
                <a16:creationId xmlns:a16="http://schemas.microsoft.com/office/drawing/2014/main" id="{E21CD5A9-25A3-1C71-4EB1-D0695CD6A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305" r="15037" b="-1"/>
          <a:stretch/>
        </p:blipFill>
        <p:spPr bwMode="auto">
          <a:xfrm>
            <a:off x="211015" y="762000"/>
            <a:ext cx="4994031" cy="491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4" name="Rectangle 13">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6" name="Rectangle 15">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nl-NL"/>
          </a:p>
        </p:txBody>
      </p:sp>
      <p:sp>
        <p:nvSpPr>
          <p:cNvPr id="2" name="Title 1">
            <a:extLst>
              <a:ext uri="{FF2B5EF4-FFF2-40B4-BE49-F238E27FC236}">
                <a16:creationId xmlns:a16="http://schemas.microsoft.com/office/drawing/2014/main" id="{991BB256-3231-CA27-F619-1417D63196F9}"/>
              </a:ext>
            </a:extLst>
          </p:cNvPr>
          <p:cNvSpPr>
            <a:spLocks noGrp="1"/>
          </p:cNvSpPr>
          <p:nvPr>
            <p:ph type="title"/>
          </p:nvPr>
        </p:nvSpPr>
        <p:spPr>
          <a:xfrm>
            <a:off x="7532835" y="1420706"/>
            <a:ext cx="3466540" cy="4016587"/>
          </a:xfrm>
        </p:spPr>
        <p:txBody>
          <a:bodyPr>
            <a:normAutofit/>
          </a:bodyPr>
          <a:lstStyle/>
          <a:p>
            <a:r>
              <a:rPr lang="en-US" sz="3600" dirty="0" err="1"/>
              <a:t>Conclusie</a:t>
            </a:r>
            <a:r>
              <a:rPr lang="en-US" sz="3600" dirty="0"/>
              <a:t> </a:t>
            </a:r>
            <a:endParaRPr lang="nl-NL" sz="3600" dirty="0"/>
          </a:p>
        </p:txBody>
      </p:sp>
      <p:sp>
        <p:nvSpPr>
          <p:cNvPr id="5" name="Tijdelijke aanduiding voor inhoud 4">
            <a:extLst>
              <a:ext uri="{FF2B5EF4-FFF2-40B4-BE49-F238E27FC236}">
                <a16:creationId xmlns:a16="http://schemas.microsoft.com/office/drawing/2014/main" id="{F39298A9-251E-586A-FA85-A8A2A155EF49}"/>
              </a:ext>
            </a:extLst>
          </p:cNvPr>
          <p:cNvSpPr>
            <a:spLocks noGrp="1"/>
          </p:cNvSpPr>
          <p:nvPr>
            <p:ph idx="1"/>
          </p:nvPr>
        </p:nvSpPr>
        <p:spPr>
          <a:xfrm>
            <a:off x="1440519" y="1420706"/>
            <a:ext cx="5514758" cy="4016587"/>
          </a:xfrm>
        </p:spPr>
        <p:txBody>
          <a:bodyPr anchor="ctr">
            <a:normAutofit/>
          </a:bodyPr>
          <a:lstStyle/>
          <a:p>
            <a:r>
              <a:rPr lang="nl-NL" dirty="0">
                <a:solidFill>
                  <a:schemeClr val="tx1">
                    <a:lumMod val="75000"/>
                    <a:lumOff val="25000"/>
                  </a:schemeClr>
                </a:solidFill>
              </a:rPr>
              <a:t>Deze theoretische inzichten vormen de basis voor mijn culturele aanpak binnen het vak Spaans, waarin studenten zich op actieve, betrokken en ervaringsgerichte wijze ontwikkelen tot taalvaardige én cultureel bewuste wereldburgers.</a:t>
            </a:r>
          </a:p>
          <a:p>
            <a:pPr marL="0" indent="0">
              <a:buNone/>
            </a:pPr>
            <a:endParaRPr lang="nl-NL" dirty="0">
              <a:solidFill>
                <a:schemeClr val="tx1">
                  <a:lumMod val="75000"/>
                  <a:lumOff val="25000"/>
                </a:schemeClr>
              </a:solidFill>
            </a:endParaRPr>
          </a:p>
        </p:txBody>
      </p:sp>
      <p:cxnSp>
        <p:nvCxnSpPr>
          <p:cNvPr id="18" name="Straight Connector 17">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01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AE89EA-14E9-B194-A35B-9D1449766D4C}"/>
              </a:ext>
            </a:extLst>
          </p:cNvPr>
          <p:cNvSpPr txBox="1">
            <a:spLocks/>
          </p:cNvSpPr>
          <p:nvPr/>
        </p:nvSpPr>
        <p:spPr>
          <a:xfrm>
            <a:off x="644854" y="782501"/>
            <a:ext cx="3437290" cy="43748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spcAft>
                <a:spcPts val="600"/>
              </a:spcAft>
            </a:pPr>
            <a:r>
              <a:rPr lang="en-US" sz="4700" b="1" spc="800">
                <a:effectLst/>
              </a:rPr>
              <a:t>Stap 5-8: </a:t>
            </a:r>
            <a:r>
              <a:rPr lang="en-US" sz="2000" b="1" spc="800">
                <a:effectLst/>
              </a:rPr>
              <a:t>Product, rapportage en inlevering</a:t>
            </a:r>
            <a:endParaRPr lang="en-US" sz="2000" b="1" spc="800" dirty="0">
              <a:effectLst/>
            </a:endParaRPr>
          </a:p>
        </p:txBody>
      </p:sp>
      <p:pic>
        <p:nvPicPr>
          <p:cNvPr id="9" name="Graphic 8" descr="Roos">
            <a:extLst>
              <a:ext uri="{FF2B5EF4-FFF2-40B4-BE49-F238E27FC236}">
                <a16:creationId xmlns:a16="http://schemas.microsoft.com/office/drawing/2014/main" id="{74037B20-6892-108E-219C-F3D45CDA61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2968" y="643464"/>
            <a:ext cx="5574989" cy="5574989"/>
          </a:xfrm>
          <a:prstGeom prst="rect">
            <a:avLst/>
          </a:prstGeom>
        </p:spPr>
      </p:pic>
    </p:spTree>
    <p:extLst>
      <p:ext uri="{BB962C8B-B14F-4D97-AF65-F5344CB8AC3E}">
        <p14:creationId xmlns:p14="http://schemas.microsoft.com/office/powerpoint/2010/main" val="24993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45" name="Rectangle 44">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47" name="Rectangle 46">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49" name="Rectangle 48">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51" name="Group 50">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52" name="Straight Connector 51">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D0ED7874-C222-472E-84F7-C27AD0A86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4D41DD8-186A-488A-8CFD-D60BBF991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60" name="Rectangle 59">
            <a:extLst>
              <a:ext uri="{FF2B5EF4-FFF2-40B4-BE49-F238E27FC236}">
                <a16:creationId xmlns:a16="http://schemas.microsoft.com/office/drawing/2014/main" id="{B124011F-4FAC-4EFB-B718-2E51E5558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2" name="Title 1">
            <a:extLst>
              <a:ext uri="{FF2B5EF4-FFF2-40B4-BE49-F238E27FC236}">
                <a16:creationId xmlns:a16="http://schemas.microsoft.com/office/drawing/2014/main" id="{D56DDEF3-00B0-AE31-3D12-17E398D5D357}"/>
              </a:ext>
            </a:extLst>
          </p:cNvPr>
          <p:cNvSpPr>
            <a:spLocks noGrp="1"/>
          </p:cNvSpPr>
          <p:nvPr>
            <p:ph type="title"/>
          </p:nvPr>
        </p:nvSpPr>
        <p:spPr>
          <a:xfrm>
            <a:off x="1243632" y="1559768"/>
            <a:ext cx="5068568" cy="3135379"/>
          </a:xfrm>
        </p:spPr>
        <p:txBody>
          <a:bodyPr vert="horz" lIns="91440" tIns="45720" rIns="91440" bIns="45720" rtlCol="0" anchor="ctr">
            <a:normAutofit/>
          </a:bodyPr>
          <a:lstStyle/>
          <a:p>
            <a:pPr algn="ctr">
              <a:lnSpc>
                <a:spcPct val="83000"/>
              </a:lnSpc>
            </a:pPr>
            <a:r>
              <a:rPr lang="en-US" sz="4200" cap="all" spc="-100"/>
              <a:t>Beroepsproduct</a:t>
            </a:r>
          </a:p>
        </p:txBody>
      </p:sp>
      <p:sp>
        <p:nvSpPr>
          <p:cNvPr id="62" name="Rectangle 61">
            <a:extLst>
              <a:ext uri="{FF2B5EF4-FFF2-40B4-BE49-F238E27FC236}">
                <a16:creationId xmlns:a16="http://schemas.microsoft.com/office/drawing/2014/main" id="{8F644F19-3ED7-46C5-B8A9-6AFB453B8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64" name="Straight Connector 63">
            <a:extLst>
              <a:ext uri="{FF2B5EF4-FFF2-40B4-BE49-F238E27FC236}">
                <a16:creationId xmlns:a16="http://schemas.microsoft.com/office/drawing/2014/main" id="{6C71AA6D-FE36-45E0-AF73-D5F8006D90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C29429E-6D74-4D4E-9C72-38A27B48AC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4B2D23B-DF6D-48F6-B06F-CE12BC3001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E06FAAA9-D8F5-4CB7-BAC1-75E22EDF0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055" y="0"/>
            <a:ext cx="4636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descr="Afbeelding met tekst, Menselijk gezicht, Afdrukken, Brochure&#10;&#10;Door AI gegenereerde inhoud is mogelijk onjuist.">
            <a:extLst>
              <a:ext uri="{FF2B5EF4-FFF2-40B4-BE49-F238E27FC236}">
                <a16:creationId xmlns:a16="http://schemas.microsoft.com/office/drawing/2014/main" id="{312D8880-39F4-B3E6-F7F4-051D77C893A8}"/>
              </a:ext>
            </a:extLst>
          </p:cNvPr>
          <p:cNvPicPr>
            <a:picLocks noChangeAspect="1"/>
          </p:cNvPicPr>
          <p:nvPr/>
        </p:nvPicPr>
        <p:blipFill>
          <a:blip r:embed="rId3">
            <a:extLst>
              <a:ext uri="{28A0092B-C50C-407E-A947-70E740481C1C}">
                <a14:useLocalDpi xmlns:a14="http://schemas.microsoft.com/office/drawing/2010/main" val="0"/>
              </a:ext>
            </a:extLst>
          </a:blip>
          <a:srcRect t="4296" r="-2" b="31355"/>
          <a:stretch>
            <a:fillRect/>
          </a:stretch>
        </p:blipFill>
        <p:spPr>
          <a:xfrm>
            <a:off x="7507724" y="3403318"/>
            <a:ext cx="4636168" cy="3428999"/>
          </a:xfrm>
          <a:prstGeom prst="rect">
            <a:avLst/>
          </a:prstGeom>
        </p:spPr>
      </p:pic>
      <p:pic>
        <p:nvPicPr>
          <p:cNvPr id="8" name="Afbeelding 7" descr="Afbeelding met tekst, poster, Afdrukken, grafische vormgeving&#10;&#10;Door AI gegenereerde inhoud is mogelijk onjuist.">
            <a:extLst>
              <a:ext uri="{FF2B5EF4-FFF2-40B4-BE49-F238E27FC236}">
                <a16:creationId xmlns:a16="http://schemas.microsoft.com/office/drawing/2014/main" id="{730C9340-377E-2F1F-9A9E-30704B579BFC}"/>
              </a:ext>
            </a:extLst>
          </p:cNvPr>
          <p:cNvPicPr>
            <a:picLocks noChangeAspect="1"/>
          </p:cNvPicPr>
          <p:nvPr/>
        </p:nvPicPr>
        <p:blipFill>
          <a:blip r:embed="rId4">
            <a:extLst>
              <a:ext uri="{28A0092B-C50C-407E-A947-70E740481C1C}">
                <a14:useLocalDpi xmlns:a14="http://schemas.microsoft.com/office/drawing/2010/main" val="0"/>
              </a:ext>
            </a:extLst>
          </a:blip>
          <a:srcRect t="23931" r="2" b="14830"/>
          <a:stretch>
            <a:fillRect/>
          </a:stretch>
        </p:blipFill>
        <p:spPr>
          <a:xfrm>
            <a:off x="7507724" y="-5703"/>
            <a:ext cx="4636231" cy="3431092"/>
          </a:xfrm>
          <a:prstGeom prst="rect">
            <a:avLst/>
          </a:prstGeom>
        </p:spPr>
      </p:pic>
    </p:spTree>
    <p:extLst>
      <p:ext uri="{BB962C8B-B14F-4D97-AF65-F5344CB8AC3E}">
        <p14:creationId xmlns:p14="http://schemas.microsoft.com/office/powerpoint/2010/main" val="3369101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19" name="Rectangle 18">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Afbeelding 3" descr="Afbeelding met buitenshuis, gebouw, hemel, wolk&#10;&#10;Door AI gegenereerde inhoud is mogelijk onjuist.">
            <a:extLst>
              <a:ext uri="{FF2B5EF4-FFF2-40B4-BE49-F238E27FC236}">
                <a16:creationId xmlns:a16="http://schemas.microsoft.com/office/drawing/2014/main" id="{9CF12CC5-E074-EF14-B537-63CE78B43B4D}"/>
              </a:ext>
            </a:extLst>
          </p:cNvPr>
          <p:cNvPicPr>
            <a:picLocks noChangeAspect="1"/>
          </p:cNvPicPr>
          <p:nvPr/>
        </p:nvPicPr>
        <p:blipFill>
          <a:blip r:embed="rId2"/>
          <a:stretch>
            <a:fillRect/>
          </a:stretch>
        </p:blipFill>
        <p:spPr>
          <a:xfrm>
            <a:off x="1466918" y="753230"/>
            <a:ext cx="3616503" cy="2414016"/>
          </a:xfrm>
          <a:prstGeom prst="rect">
            <a:avLst/>
          </a:prstGeom>
        </p:spPr>
      </p:pic>
      <p:grpSp>
        <p:nvGrpSpPr>
          <p:cNvPr id="22" name="Group 21">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23" name="Rectangle 22">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 name="Afbeelding 4">
            <a:extLst>
              <a:ext uri="{FF2B5EF4-FFF2-40B4-BE49-F238E27FC236}">
                <a16:creationId xmlns:a16="http://schemas.microsoft.com/office/drawing/2014/main" id="{986BBFE7-F466-B5AD-5ACF-DA6182BF96E9}"/>
              </a:ext>
            </a:extLst>
          </p:cNvPr>
          <p:cNvPicPr>
            <a:picLocks noChangeAspect="1"/>
          </p:cNvPicPr>
          <p:nvPr/>
        </p:nvPicPr>
        <p:blipFill>
          <a:blip r:embed="rId3"/>
          <a:stretch>
            <a:fillRect/>
          </a:stretch>
        </p:blipFill>
        <p:spPr>
          <a:xfrm>
            <a:off x="878406" y="3716532"/>
            <a:ext cx="1964496" cy="2395728"/>
          </a:xfrm>
          <a:prstGeom prst="rect">
            <a:avLst/>
          </a:prstGeom>
        </p:spPr>
      </p:pic>
      <p:grpSp>
        <p:nvGrpSpPr>
          <p:cNvPr id="26" name="Group 25">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27" name="Rectangle 26">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Afbeelding 1">
            <a:extLst>
              <a:ext uri="{FF2B5EF4-FFF2-40B4-BE49-F238E27FC236}">
                <a16:creationId xmlns:a16="http://schemas.microsoft.com/office/drawing/2014/main" id="{ADEBE186-B49E-9430-0459-FCA011F63825}"/>
              </a:ext>
            </a:extLst>
          </p:cNvPr>
          <p:cNvPicPr>
            <a:picLocks noChangeAspect="1"/>
          </p:cNvPicPr>
          <p:nvPr/>
        </p:nvPicPr>
        <p:blipFill>
          <a:blip r:embed="rId4"/>
          <a:stretch>
            <a:fillRect/>
          </a:stretch>
        </p:blipFill>
        <p:spPr>
          <a:xfrm>
            <a:off x="3677992" y="3716532"/>
            <a:ext cx="2066315" cy="2395728"/>
          </a:xfrm>
          <a:prstGeom prst="rect">
            <a:avLst/>
          </a:prstGeom>
        </p:spPr>
      </p:pic>
      <p:grpSp>
        <p:nvGrpSpPr>
          <p:cNvPr id="30" name="Group 29">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31" name="Rectangle 30">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Afbeelding 2">
            <a:extLst>
              <a:ext uri="{FF2B5EF4-FFF2-40B4-BE49-F238E27FC236}">
                <a16:creationId xmlns:a16="http://schemas.microsoft.com/office/drawing/2014/main" id="{5FF6F6F9-83B8-67FD-8B94-9614ED60ACC6}"/>
              </a:ext>
            </a:extLst>
          </p:cNvPr>
          <p:cNvPicPr>
            <a:picLocks noChangeAspect="1"/>
          </p:cNvPicPr>
          <p:nvPr/>
        </p:nvPicPr>
        <p:blipFill>
          <a:blip r:embed="rId5"/>
          <a:stretch>
            <a:fillRect/>
          </a:stretch>
        </p:blipFill>
        <p:spPr>
          <a:xfrm>
            <a:off x="7055953" y="763702"/>
            <a:ext cx="3751417" cy="5340096"/>
          </a:xfrm>
          <a:prstGeom prst="rect">
            <a:avLst/>
          </a:prstGeom>
        </p:spPr>
      </p:pic>
    </p:spTree>
    <p:extLst>
      <p:ext uri="{BB962C8B-B14F-4D97-AF65-F5344CB8AC3E}">
        <p14:creationId xmlns:p14="http://schemas.microsoft.com/office/powerpoint/2010/main" val="302187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le 1">
            <a:extLst>
              <a:ext uri="{FF2B5EF4-FFF2-40B4-BE49-F238E27FC236}">
                <a16:creationId xmlns:a16="http://schemas.microsoft.com/office/drawing/2014/main" id="{D56DDEF3-00B0-AE31-3D12-17E398D5D357}"/>
              </a:ext>
            </a:extLst>
          </p:cNvPr>
          <p:cNvSpPr>
            <a:spLocks noGrp="1"/>
          </p:cNvSpPr>
          <p:nvPr>
            <p:ph type="title"/>
          </p:nvPr>
        </p:nvSpPr>
        <p:spPr>
          <a:xfrm>
            <a:off x="868680" y="642593"/>
            <a:ext cx="6281928" cy="1744183"/>
          </a:xfrm>
        </p:spPr>
        <p:txBody>
          <a:bodyPr>
            <a:normAutofit/>
          </a:bodyPr>
          <a:lstStyle/>
          <a:p>
            <a:r>
              <a:rPr lang="nl-NL" b="1">
                <a:effectLst/>
                <a:latin typeface="Calibri" panose="020F0502020204030204" pitchFamily="34" charset="0"/>
                <a:ea typeface="Times New Roman" panose="02020603050405020304" pitchFamily="18" charset="0"/>
              </a:rPr>
              <a:t>De Taxonomie van Bloom als Richtlijn </a:t>
            </a:r>
            <a:endParaRPr lang="nl-NL" b="1">
              <a:effectLst/>
              <a:latin typeface="Times New Roman" panose="02020603050405020304" pitchFamily="18" charset="0"/>
              <a:ea typeface="Times New Roman" panose="02020603050405020304" pitchFamily="18" charset="0"/>
            </a:endParaRPr>
          </a:p>
        </p:txBody>
      </p:sp>
      <p:sp>
        <p:nvSpPr>
          <p:cNvPr id="3" name="Content Placeholder 2">
            <a:extLst>
              <a:ext uri="{FF2B5EF4-FFF2-40B4-BE49-F238E27FC236}">
                <a16:creationId xmlns:a16="http://schemas.microsoft.com/office/drawing/2014/main" id="{06B0B50D-5AD5-5165-50EF-6FE466521157}"/>
              </a:ext>
            </a:extLst>
          </p:cNvPr>
          <p:cNvSpPr>
            <a:spLocks noGrp="1"/>
          </p:cNvSpPr>
          <p:nvPr>
            <p:ph idx="1"/>
          </p:nvPr>
        </p:nvSpPr>
        <p:spPr>
          <a:xfrm>
            <a:off x="868680" y="2386584"/>
            <a:ext cx="6281928" cy="3648456"/>
          </a:xfrm>
        </p:spPr>
        <p:txBody>
          <a:bodyPr>
            <a:normAutofit/>
          </a:bodyPr>
          <a:lstStyle/>
          <a:p>
            <a:pPr>
              <a:lnSpc>
                <a:spcPct val="90000"/>
              </a:lnSpc>
            </a:pPr>
            <a:r>
              <a:rPr lang="nl-NL" sz="1000"/>
              <a:t>De Taxonomie van Bloom biedt een waardevol kader om het lesmateriaal te structureren en de culturele inhoud stapsgewijs op te bouwen. Binnen het kader van mijn leervraag  hoe studenten in aanraking kunnen komen met cultuur, gewoonten, eten en muziek van de Spaanse en Zuid-Amerikaanse wereld  helpt Bloom om activiteiten te ontwerpen die niet alleen gericht zijn op kennisverwerving, maar ook op actieve toepassing en reflectie.</a:t>
            </a:r>
          </a:p>
          <a:p>
            <a:pPr lvl="0">
              <a:lnSpc>
                <a:spcPct val="90000"/>
              </a:lnSpc>
            </a:pPr>
            <a:r>
              <a:rPr lang="nl-NL" sz="1000" b="1"/>
              <a:t>Onthouden</a:t>
            </a:r>
            <a:r>
              <a:rPr lang="nl-NL" sz="1000"/>
              <a:t>: Studenten leren culturele begrippen (zoals typische gerechten, feestdagen of muziekstijlen) via flashcards of interactieve quizzen.</a:t>
            </a:r>
          </a:p>
          <a:p>
            <a:pPr lvl="0">
              <a:lnSpc>
                <a:spcPct val="90000"/>
              </a:lnSpc>
            </a:pPr>
            <a:r>
              <a:rPr lang="nl-NL" sz="1000" b="1"/>
              <a:t>Begrijpen</a:t>
            </a:r>
            <a:r>
              <a:rPr lang="nl-NL" sz="1000"/>
              <a:t>: Begrip van culturele praktijken wordt gestimuleerd door uitleg en video’s over bijvoorbeeld dansvormen of eetgewoonten.</a:t>
            </a:r>
          </a:p>
          <a:p>
            <a:pPr lvl="0">
              <a:lnSpc>
                <a:spcPct val="90000"/>
              </a:lnSpc>
            </a:pPr>
            <a:r>
              <a:rPr lang="nl-NL" sz="1000" b="1"/>
              <a:t>Toepassen</a:t>
            </a:r>
            <a:r>
              <a:rPr lang="nl-NL" sz="1000"/>
              <a:t>: Studenten nemen deel aan workshops (zoals salsa of koken) en passen vocabulaire en culturele kennis in praktijk toe.</a:t>
            </a:r>
          </a:p>
          <a:p>
            <a:pPr lvl="0">
              <a:lnSpc>
                <a:spcPct val="90000"/>
              </a:lnSpc>
            </a:pPr>
            <a:r>
              <a:rPr lang="nl-NL" sz="1000" b="1"/>
              <a:t>Analyseren</a:t>
            </a:r>
            <a:r>
              <a:rPr lang="nl-NL" sz="1000"/>
              <a:t>: Culturele fenomenen worden vergeleken tussen Nederland en Spaanstalige landen (bijvoorbeeld eetmomenten of omgangsvormen).</a:t>
            </a:r>
          </a:p>
          <a:p>
            <a:pPr lvl="0">
              <a:lnSpc>
                <a:spcPct val="90000"/>
              </a:lnSpc>
            </a:pPr>
            <a:r>
              <a:rPr lang="nl-NL" sz="1000" b="1"/>
              <a:t>Evalueren</a:t>
            </a:r>
            <a:r>
              <a:rPr lang="nl-NL" sz="1000"/>
              <a:t>: Reflectie-opdrachten na een cultureel evenement zoals het Colombia Festival.</a:t>
            </a:r>
          </a:p>
          <a:p>
            <a:pPr lvl="0">
              <a:lnSpc>
                <a:spcPct val="90000"/>
              </a:lnSpc>
            </a:pPr>
            <a:r>
              <a:rPr lang="nl-NL" sz="1000" b="1"/>
              <a:t>Creëren</a:t>
            </a:r>
            <a:r>
              <a:rPr lang="nl-NL" sz="1000"/>
              <a:t>: Studenten maken zelf culturele producten, zoals een videopresentatie over hun ervaring of een eigen gerecht met toelichting in het Spaans.</a:t>
            </a:r>
          </a:p>
          <a:p>
            <a:pPr>
              <a:lnSpc>
                <a:spcPct val="90000"/>
              </a:lnSpc>
            </a:pPr>
            <a:r>
              <a:rPr lang="nl-NL" sz="1000"/>
              <a:t>De handout en lesopbouw kunnen op basis van deze taxonomie worden verrijkt met opdrachten op verschillende cognitieve niveaus. Dit bevordert dieper leren en langdurige betrokkenheid.</a:t>
            </a:r>
          </a:p>
          <a:p>
            <a:pPr marL="0" lvl="0" indent="0">
              <a:lnSpc>
                <a:spcPct val="90000"/>
              </a:lnSpc>
              <a:buNone/>
            </a:pPr>
            <a:endParaRPr lang="nl-NL" sz="10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Afbeelding 6" descr="Afbeelding met tekst, fruit, boom, schermopname&#10;&#10;Door AI gegenereerde inhoud is mogelijk onjuist.">
            <a:extLst>
              <a:ext uri="{FF2B5EF4-FFF2-40B4-BE49-F238E27FC236}">
                <a16:creationId xmlns:a16="http://schemas.microsoft.com/office/drawing/2014/main" id="{A88558F2-4B72-81D1-186B-EFC9AFCA79BF}"/>
              </a:ext>
            </a:extLst>
          </p:cNvPr>
          <p:cNvPicPr>
            <a:picLocks noChangeAspect="1"/>
          </p:cNvPicPr>
          <p:nvPr/>
        </p:nvPicPr>
        <p:blipFill>
          <a:blip r:embed="rId2">
            <a:extLst>
              <a:ext uri="{28A0092B-C50C-407E-A947-70E740481C1C}">
                <a14:useLocalDpi xmlns:a14="http://schemas.microsoft.com/office/drawing/2010/main" val="0"/>
              </a:ext>
            </a:extLst>
          </a:blip>
          <a:srcRect r="3579" b="-2"/>
          <a:stretch>
            <a:fillRect/>
          </a:stretch>
        </p:blipFill>
        <p:spPr>
          <a:xfrm>
            <a:off x="8386170" y="484632"/>
            <a:ext cx="3321198" cy="5740914"/>
          </a:xfrm>
          <a:prstGeom prst="rect">
            <a:avLst/>
          </a:prstGeom>
        </p:spPr>
      </p:pic>
    </p:spTree>
    <p:extLst>
      <p:ext uri="{BB962C8B-B14F-4D97-AF65-F5344CB8AC3E}">
        <p14:creationId xmlns:p14="http://schemas.microsoft.com/office/powerpoint/2010/main" val="1226161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8F4E55D2-C8BD-F38C-866E-49B178CD4A9D}"/>
              </a:ext>
            </a:extLst>
          </p:cNvPr>
          <p:cNvSpPr>
            <a:spLocks noGrp="1"/>
          </p:cNvSpPr>
          <p:nvPr>
            <p:ph type="title"/>
          </p:nvPr>
        </p:nvSpPr>
        <p:spPr>
          <a:xfrm>
            <a:off x="868680" y="642593"/>
            <a:ext cx="6281928" cy="1744183"/>
          </a:xfrm>
        </p:spPr>
        <p:txBody>
          <a:bodyPr>
            <a:normAutofit/>
          </a:bodyPr>
          <a:lstStyle/>
          <a:p>
            <a:r>
              <a:rPr lang="nl-NL" sz="3700" b="1">
                <a:effectLst/>
                <a:latin typeface="Calibri" panose="020F0502020204030204" pitchFamily="34" charset="0"/>
                <a:ea typeface="Times New Roman" panose="02020603050405020304" pitchFamily="18" charset="0"/>
              </a:rPr>
              <a:t>Actief en Contextgericht Leren (</a:t>
            </a:r>
            <a:r>
              <a:rPr lang="nl-NL" sz="3700" b="1" err="1">
                <a:effectLst/>
                <a:latin typeface="Calibri" panose="020F0502020204030204" pitchFamily="34" charset="0"/>
                <a:ea typeface="Times New Roman" panose="02020603050405020304" pitchFamily="18" charset="0"/>
              </a:rPr>
              <a:t>Kolb’s</a:t>
            </a:r>
            <a:r>
              <a:rPr lang="nl-NL" sz="3700" b="1">
                <a:effectLst/>
                <a:latin typeface="Calibri" panose="020F0502020204030204" pitchFamily="34" charset="0"/>
                <a:ea typeface="Times New Roman" panose="02020603050405020304" pitchFamily="18" charset="0"/>
              </a:rPr>
              <a:t> Leerstijlen)</a:t>
            </a:r>
            <a:br>
              <a:rPr lang="nl-NL" sz="3700" b="1">
                <a:effectLst/>
                <a:latin typeface="Times New Roman" panose="02020603050405020304" pitchFamily="18" charset="0"/>
                <a:ea typeface="Times New Roman" panose="02020603050405020304" pitchFamily="18" charset="0"/>
              </a:rPr>
            </a:br>
            <a:endParaRPr lang="nl-NL" sz="3700"/>
          </a:p>
        </p:txBody>
      </p:sp>
      <p:sp>
        <p:nvSpPr>
          <p:cNvPr id="3" name="Tijdelijke aanduiding voor inhoud 2">
            <a:extLst>
              <a:ext uri="{FF2B5EF4-FFF2-40B4-BE49-F238E27FC236}">
                <a16:creationId xmlns:a16="http://schemas.microsoft.com/office/drawing/2014/main" id="{5049CB63-1A61-7E16-A61A-424AB96FCE92}"/>
              </a:ext>
            </a:extLst>
          </p:cNvPr>
          <p:cNvSpPr>
            <a:spLocks noGrp="1"/>
          </p:cNvSpPr>
          <p:nvPr>
            <p:ph idx="1"/>
          </p:nvPr>
        </p:nvSpPr>
        <p:spPr>
          <a:xfrm>
            <a:off x="868680" y="2386584"/>
            <a:ext cx="6281928" cy="3648456"/>
          </a:xfrm>
        </p:spPr>
        <p:txBody>
          <a:bodyPr>
            <a:normAutofit/>
          </a:bodyPr>
          <a:lstStyle/>
          <a:p>
            <a:pPr>
              <a:lnSpc>
                <a:spcPct val="90000"/>
              </a:lnSpc>
            </a:pPr>
            <a:r>
              <a:rPr lang="nl-NL" sz="1100" err="1"/>
              <a:t>Kolb’s</a:t>
            </a:r>
            <a:r>
              <a:rPr lang="nl-NL" sz="1100"/>
              <a:t> model van ervaringsgericht leren is bij uitstek geschikt voor culturele onderdompeling. Studenten leren effectiever wanneer ze actief bezig zijn met de inhoud, vooral in authentieke contexten. Binnen het Colombia Festival en toekomstige activiteiten (zoals </a:t>
            </a:r>
            <a:r>
              <a:rPr lang="nl-NL" sz="1100" err="1"/>
              <a:t>Dias</a:t>
            </a:r>
            <a:r>
              <a:rPr lang="nl-NL" sz="1100"/>
              <a:t> </a:t>
            </a:r>
            <a:r>
              <a:rPr lang="nl-NL" sz="1100" err="1"/>
              <a:t>Latinos</a:t>
            </a:r>
            <a:r>
              <a:rPr lang="nl-NL" sz="1100"/>
              <a:t>) worden alle vier de leerstijlen aangesproken:</a:t>
            </a:r>
          </a:p>
          <a:p>
            <a:pPr lvl="0">
              <a:lnSpc>
                <a:spcPct val="90000"/>
              </a:lnSpc>
            </a:pPr>
            <a:r>
              <a:rPr lang="nl-NL" sz="1100" b="1"/>
              <a:t>Doeners (concrete ervaring)</a:t>
            </a:r>
            <a:r>
              <a:rPr lang="nl-NL" sz="1100"/>
              <a:t>: Meedoen aan dansworkshops of proeverijen.</a:t>
            </a:r>
          </a:p>
          <a:p>
            <a:pPr lvl="0">
              <a:lnSpc>
                <a:spcPct val="90000"/>
              </a:lnSpc>
            </a:pPr>
            <a:r>
              <a:rPr lang="nl-NL" sz="1100" b="1"/>
              <a:t>Denkers (reflectief observeren)</a:t>
            </a:r>
            <a:r>
              <a:rPr lang="nl-NL" sz="1100"/>
              <a:t>: Reflectieverslagen of het bekijken van opnames van hun deelname aan het festival.</a:t>
            </a:r>
          </a:p>
          <a:p>
            <a:pPr lvl="0">
              <a:lnSpc>
                <a:spcPct val="90000"/>
              </a:lnSpc>
            </a:pPr>
            <a:r>
              <a:rPr lang="nl-NL" sz="1100" b="1"/>
              <a:t>Beslissers (abstract conceptualiseren)</a:t>
            </a:r>
            <a:r>
              <a:rPr lang="nl-NL" sz="1100"/>
              <a:t>: Bedenken van culturele campagnes of presentaties waarin ze culturele kennis verwerken.</a:t>
            </a:r>
          </a:p>
          <a:p>
            <a:pPr lvl="0">
              <a:lnSpc>
                <a:spcPct val="90000"/>
              </a:lnSpc>
            </a:pPr>
            <a:r>
              <a:rPr lang="nl-NL" sz="1100" b="1" err="1"/>
              <a:t>Toepassers</a:t>
            </a:r>
            <a:r>
              <a:rPr lang="nl-NL" sz="1100" b="1"/>
              <a:t> (actief experimenteren)</a:t>
            </a:r>
            <a:r>
              <a:rPr lang="nl-NL" sz="1100"/>
              <a:t>: Opdrachten uitvoeren zoals het interviewen van een native speaker of deelnemen aan een culturele quiz.</a:t>
            </a:r>
          </a:p>
          <a:p>
            <a:pPr>
              <a:lnSpc>
                <a:spcPct val="90000"/>
              </a:lnSpc>
            </a:pPr>
            <a:r>
              <a:rPr lang="nl-NL" sz="1100"/>
              <a:t>De </a:t>
            </a:r>
            <a:r>
              <a:rPr lang="nl-NL" sz="1100" err="1"/>
              <a:t>handout</a:t>
            </a:r>
            <a:r>
              <a:rPr lang="nl-NL" sz="1100"/>
              <a:t> en lesplannen kunnen worden uitgebreid met werkvormen die aansluiten op deze stijlen. Hierdoor kan elke student op zijn of haar eigen leerstijl effectiever kennismaken met cultuur.</a:t>
            </a:r>
          </a:p>
          <a:p>
            <a:pPr lvl="0">
              <a:lnSpc>
                <a:spcPct val="90000"/>
              </a:lnSpc>
            </a:pPr>
            <a:endParaRPr lang="nl-NL" sz="1100"/>
          </a:p>
          <a:p>
            <a:pPr>
              <a:lnSpc>
                <a:spcPct val="90000"/>
              </a:lnSpc>
            </a:pPr>
            <a:endParaRPr lang="nl-NL" sz="1100"/>
          </a:p>
        </p:txBody>
      </p:sp>
      <p:pic>
        <p:nvPicPr>
          <p:cNvPr id="5" name="Afbeelding 4" descr="Afbeelding met tekst, muziekinstrument, Menselijk gezicht, kleding&#10;&#10;Door AI gegenereerde inhoud is mogelijk onjuist.">
            <a:extLst>
              <a:ext uri="{FF2B5EF4-FFF2-40B4-BE49-F238E27FC236}">
                <a16:creationId xmlns:a16="http://schemas.microsoft.com/office/drawing/2014/main" id="{DED4D7B9-3CC6-6754-C9A6-66849E2B18E1}"/>
              </a:ext>
            </a:extLst>
          </p:cNvPr>
          <p:cNvPicPr>
            <a:picLocks noChangeAspect="1"/>
          </p:cNvPicPr>
          <p:nvPr/>
        </p:nvPicPr>
        <p:blipFill>
          <a:blip r:embed="rId2">
            <a:extLst>
              <a:ext uri="{28A0092B-C50C-407E-A947-70E740481C1C}">
                <a14:useLocalDpi xmlns:a14="http://schemas.microsoft.com/office/drawing/2010/main" val="0"/>
              </a:ext>
            </a:extLst>
          </a:blip>
          <a:srcRect r="1107" b="-2"/>
          <a:stretch>
            <a:fillRect/>
          </a:stretch>
        </p:blipFill>
        <p:spPr>
          <a:xfrm>
            <a:off x="8386170" y="484632"/>
            <a:ext cx="3321198" cy="5740914"/>
          </a:xfrm>
          <a:prstGeom prst="rect">
            <a:avLst/>
          </a:prstGeom>
        </p:spPr>
      </p:pic>
    </p:spTree>
    <p:extLst>
      <p:ext uri="{BB962C8B-B14F-4D97-AF65-F5344CB8AC3E}">
        <p14:creationId xmlns:p14="http://schemas.microsoft.com/office/powerpoint/2010/main" val="96359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5B2778-6678-45B6-9A79-C0910CFCA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6406FB1F-57FD-FEA5-3468-86E7B0D3F892}"/>
              </a:ext>
            </a:extLst>
          </p:cNvPr>
          <p:cNvSpPr>
            <a:spLocks noGrp="1"/>
          </p:cNvSpPr>
          <p:nvPr>
            <p:ph type="title"/>
          </p:nvPr>
        </p:nvSpPr>
        <p:spPr>
          <a:xfrm>
            <a:off x="868680" y="642593"/>
            <a:ext cx="6281928" cy="1744183"/>
          </a:xfrm>
        </p:spPr>
        <p:txBody>
          <a:bodyPr>
            <a:normAutofit/>
          </a:bodyPr>
          <a:lstStyle/>
          <a:p>
            <a:r>
              <a:rPr lang="nl-NL" sz="3000" b="1">
                <a:effectLst/>
                <a:latin typeface="Calibri" panose="020F0502020204030204" pitchFamily="34" charset="0"/>
                <a:ea typeface="Times New Roman" panose="02020603050405020304" pitchFamily="18" charset="0"/>
              </a:rPr>
              <a:t>Differentiatie en Zelfgestuurd Leren (</a:t>
            </a:r>
            <a:r>
              <a:rPr lang="nl-NL" sz="3000" b="1" err="1">
                <a:effectLst/>
                <a:latin typeface="Calibri" panose="020F0502020204030204" pitchFamily="34" charset="0"/>
                <a:ea typeface="Times New Roman" panose="02020603050405020304" pitchFamily="18" charset="0"/>
              </a:rPr>
              <a:t>Vygotsky’s</a:t>
            </a:r>
            <a:r>
              <a:rPr lang="nl-NL" sz="3000" b="1">
                <a:effectLst/>
                <a:latin typeface="Calibri" panose="020F0502020204030204" pitchFamily="34" charset="0"/>
                <a:ea typeface="Times New Roman" panose="02020603050405020304" pitchFamily="18" charset="0"/>
              </a:rPr>
              <a:t> Zone van Naaste Ontwikkeling)</a:t>
            </a:r>
            <a:br>
              <a:rPr lang="nl-NL" sz="3000" b="1">
                <a:effectLst/>
                <a:latin typeface="Times New Roman" panose="02020603050405020304" pitchFamily="18" charset="0"/>
                <a:ea typeface="Times New Roman" panose="02020603050405020304" pitchFamily="18" charset="0"/>
              </a:rPr>
            </a:br>
            <a:endParaRPr lang="nl-NL" sz="3000"/>
          </a:p>
        </p:txBody>
      </p:sp>
      <p:sp>
        <p:nvSpPr>
          <p:cNvPr id="3" name="Tijdelijke aanduiding voor inhoud 2">
            <a:extLst>
              <a:ext uri="{FF2B5EF4-FFF2-40B4-BE49-F238E27FC236}">
                <a16:creationId xmlns:a16="http://schemas.microsoft.com/office/drawing/2014/main" id="{6022F512-3332-9FF7-E058-4B7780F9893B}"/>
              </a:ext>
            </a:extLst>
          </p:cNvPr>
          <p:cNvSpPr>
            <a:spLocks noGrp="1"/>
          </p:cNvSpPr>
          <p:nvPr>
            <p:ph idx="1"/>
          </p:nvPr>
        </p:nvSpPr>
        <p:spPr>
          <a:xfrm>
            <a:off x="868680" y="2386584"/>
            <a:ext cx="6281928" cy="3648456"/>
          </a:xfrm>
        </p:spPr>
        <p:txBody>
          <a:bodyPr>
            <a:normAutofit/>
          </a:bodyPr>
          <a:lstStyle/>
          <a:p>
            <a:pPr>
              <a:lnSpc>
                <a:spcPct val="90000"/>
              </a:lnSpc>
            </a:pPr>
            <a:r>
              <a:rPr lang="nl-NL" sz="1300" dirty="0" err="1"/>
              <a:t>Vygotsky</a:t>
            </a:r>
            <a:r>
              <a:rPr lang="nl-NL" sz="1300" dirty="0"/>
              <a:t> stelt dat leren plaatsvindt in de 'zone van naaste ontwikkeling'  daar waar de leerling iets nog nét niet zelfstandig kan, maar wél met hulp. Voor mijn lesmethode betekent dit:</a:t>
            </a:r>
          </a:p>
          <a:p>
            <a:pPr lvl="0">
              <a:lnSpc>
                <a:spcPct val="90000"/>
              </a:lnSpc>
            </a:pPr>
            <a:r>
              <a:rPr lang="nl-NL" sz="1300" dirty="0"/>
              <a:t>Oefeningen worden aangeboden op meerdere niveaus (bijvoorbeeld basisinformatie over een cultureel thema vs. verdiepende opdrachten).</a:t>
            </a:r>
          </a:p>
          <a:p>
            <a:pPr lvl="0">
              <a:lnSpc>
                <a:spcPct val="90000"/>
              </a:lnSpc>
            </a:pPr>
            <a:r>
              <a:rPr lang="nl-NL" sz="1300" dirty="0"/>
              <a:t>Studenten krijgen keuzemogelijkheden: ze kunnen kiezen of ze deelnemen aan een dans, een presentatie voorbereiden over Latijns-Amerikaanse muziek, of een video-analyse maken.</a:t>
            </a:r>
          </a:p>
          <a:p>
            <a:pPr lvl="0">
              <a:lnSpc>
                <a:spcPct val="90000"/>
              </a:lnSpc>
            </a:pPr>
            <a:r>
              <a:rPr lang="nl-NL" sz="1300" dirty="0"/>
              <a:t>Peer </a:t>
            </a:r>
            <a:r>
              <a:rPr lang="nl-NL" sz="1300" dirty="0" err="1"/>
              <a:t>learning</a:t>
            </a:r>
            <a:r>
              <a:rPr lang="nl-NL" sz="1300" dirty="0"/>
              <a:t> wordt gestimuleerd, bijvoorbeeld via duo-opdrachten waarbij studenten elkaar helpen.</a:t>
            </a:r>
          </a:p>
          <a:p>
            <a:pPr>
              <a:lnSpc>
                <a:spcPct val="90000"/>
              </a:lnSpc>
            </a:pPr>
            <a:r>
              <a:rPr lang="nl-NL" sz="1300" dirty="0"/>
              <a:t>Door deze differentiatie en keuzevrijheid sluit het onderwijs beter aan op het niveau, de motivatie en de interesse van iedere student.</a:t>
            </a:r>
          </a:p>
          <a:p>
            <a:pPr>
              <a:lnSpc>
                <a:spcPct val="90000"/>
              </a:lnSpc>
            </a:pPr>
            <a:r>
              <a:rPr lang="nl-NL" sz="1300" dirty="0"/>
              <a:t>Deze theoretische onderbouwing versterkt mijn aanpak voor culturele integratie in het </a:t>
            </a:r>
            <a:r>
              <a:rPr lang="nl-NL" sz="1300" dirty="0" err="1"/>
              <a:t>Spaansonderwijs</a:t>
            </a:r>
            <a:r>
              <a:rPr lang="nl-NL" sz="1300" dirty="0"/>
              <a:t>. Ze biedt concrete handvatten om het leerproces betekenisvoller, motiverender en effectiever te maken, met ruimte voor persoonlijke leerstijlen en niveaus.</a:t>
            </a:r>
          </a:p>
          <a:p>
            <a:pPr>
              <a:lnSpc>
                <a:spcPct val="90000"/>
              </a:lnSpc>
            </a:pPr>
            <a:endParaRPr lang="nl-NL" sz="1300" dirty="0"/>
          </a:p>
        </p:txBody>
      </p:sp>
      <p:sp useBgFill="1">
        <p:nvSpPr>
          <p:cNvPr id="12" name="Rectangle 11">
            <a:extLst>
              <a:ext uri="{FF2B5EF4-FFF2-40B4-BE49-F238E27FC236}">
                <a16:creationId xmlns:a16="http://schemas.microsoft.com/office/drawing/2014/main" id="{82C57F61-3F6E-4BE5-B964-003AA9B35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schermopname, poster, person&#10;&#10;Door AI gegenereerde inhoud is mogelijk onjuist.">
            <a:extLst>
              <a:ext uri="{FF2B5EF4-FFF2-40B4-BE49-F238E27FC236}">
                <a16:creationId xmlns:a16="http://schemas.microsoft.com/office/drawing/2014/main" id="{1CCA5517-3229-F709-73B3-ED108F12C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732" y="882398"/>
            <a:ext cx="3018427" cy="5094394"/>
          </a:xfrm>
          <a:prstGeom prst="rect">
            <a:avLst/>
          </a:prstGeom>
        </p:spPr>
      </p:pic>
    </p:spTree>
    <p:extLst>
      <p:ext uri="{BB962C8B-B14F-4D97-AF65-F5344CB8AC3E}">
        <p14:creationId xmlns:p14="http://schemas.microsoft.com/office/powerpoint/2010/main" val="3607591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C6BC2-E9E2-4780-8A41-064073CD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a:extLst>
              <a:ext uri="{FF2B5EF4-FFF2-40B4-BE49-F238E27FC236}">
                <a16:creationId xmlns:a16="http://schemas.microsoft.com/office/drawing/2014/main" id="{E70450CF-22E9-4B1D-B146-30FEE770C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3" name="Rectangle 12">
            <a:extLst>
              <a:ext uri="{FF2B5EF4-FFF2-40B4-BE49-F238E27FC236}">
                <a16:creationId xmlns:a16="http://schemas.microsoft.com/office/drawing/2014/main" id="{80238079-1F65-476A-BC6C-F2D3BD26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15" name="Rectangle 14">
            <a:extLst>
              <a:ext uri="{FF2B5EF4-FFF2-40B4-BE49-F238E27FC236}">
                <a16:creationId xmlns:a16="http://schemas.microsoft.com/office/drawing/2014/main" id="{3740C935-D2D3-4F63-A4DA-CD768BB3F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17" name="Group 16">
            <a:extLst>
              <a:ext uri="{FF2B5EF4-FFF2-40B4-BE49-F238E27FC236}">
                <a16:creationId xmlns:a16="http://schemas.microsoft.com/office/drawing/2014/main" id="{BE8D8045-0F80-4964-B591-0D599AB42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8" name="Straight Connector 17">
              <a:extLst>
                <a:ext uri="{FF2B5EF4-FFF2-40B4-BE49-F238E27FC236}">
                  <a16:creationId xmlns:a16="http://schemas.microsoft.com/office/drawing/2014/main" id="{AF8A5889-0EE6-4E19-98FE-29F79E987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0FE4C3-64BE-4A2B-818D-4D84479344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670D04-30D8-487E-A3F4-0655E4801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5472113B-41FA-450E-B533-F51733045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pic>
        <p:nvPicPr>
          <p:cNvPr id="6" name="Graphic 5" descr="Bar chart">
            <a:extLst>
              <a:ext uri="{FF2B5EF4-FFF2-40B4-BE49-F238E27FC236}">
                <a16:creationId xmlns:a16="http://schemas.microsoft.com/office/drawing/2014/main" id="{0785A34C-1730-3E5A-A691-6C4A166C9B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8703" y="1562546"/>
            <a:ext cx="3750954" cy="3750954"/>
          </a:xfrm>
          <a:prstGeom prst="rect">
            <a:avLst/>
          </a:prstGeom>
        </p:spPr>
      </p:pic>
      <p:sp>
        <p:nvSpPr>
          <p:cNvPr id="24" name="Rectangle 23">
            <a:extLst>
              <a:ext uri="{FF2B5EF4-FFF2-40B4-BE49-F238E27FC236}">
                <a16:creationId xmlns:a16="http://schemas.microsoft.com/office/drawing/2014/main" id="{3CB5E9E0-7C44-46B5-B3E8-E62887B31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2" name="Titel 1">
            <a:extLst>
              <a:ext uri="{FF2B5EF4-FFF2-40B4-BE49-F238E27FC236}">
                <a16:creationId xmlns:a16="http://schemas.microsoft.com/office/drawing/2014/main" id="{449B8DF3-F4D1-73D5-1409-4BBEFAE9C721}"/>
              </a:ext>
            </a:extLst>
          </p:cNvPr>
          <p:cNvSpPr>
            <a:spLocks noGrp="1"/>
          </p:cNvSpPr>
          <p:nvPr>
            <p:ph type="title"/>
          </p:nvPr>
        </p:nvSpPr>
        <p:spPr>
          <a:xfrm>
            <a:off x="1136849" y="1348844"/>
            <a:ext cx="5716338" cy="3042706"/>
          </a:xfrm>
        </p:spPr>
        <p:txBody>
          <a:bodyPr vert="horz" lIns="91440" tIns="45720" rIns="91440" bIns="45720" rtlCol="0" anchor="ctr">
            <a:normAutofit/>
          </a:bodyPr>
          <a:lstStyle/>
          <a:p>
            <a:pPr algn="ctr">
              <a:lnSpc>
                <a:spcPct val="83000"/>
              </a:lnSpc>
            </a:pPr>
            <a:r>
              <a:rPr lang="en-US" sz="3800" cap="all" spc="-100" dirty="0" err="1"/>
              <a:t>Resultaten</a:t>
            </a:r>
            <a:r>
              <a:rPr lang="en-US" sz="3800" cap="all" spc="-100" dirty="0"/>
              <a:t> </a:t>
            </a:r>
            <a:r>
              <a:rPr lang="en-US" sz="3800" cap="all" spc="-100" dirty="0" err="1"/>
              <a:t>literatuurverkenning</a:t>
            </a:r>
            <a:endParaRPr lang="en-US" sz="3800" cap="all" spc="-100" dirty="0"/>
          </a:p>
        </p:txBody>
      </p:sp>
      <p:sp>
        <p:nvSpPr>
          <p:cNvPr id="26" name="Rectangle 25">
            <a:extLst>
              <a:ext uri="{FF2B5EF4-FFF2-40B4-BE49-F238E27FC236}">
                <a16:creationId xmlns:a16="http://schemas.microsoft.com/office/drawing/2014/main" id="{1EF88855-34D7-45DF-9DB8-682E4A358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28" name="Straight Connector 27">
            <a:extLst>
              <a:ext uri="{FF2B5EF4-FFF2-40B4-BE49-F238E27FC236}">
                <a16:creationId xmlns:a16="http://schemas.microsoft.com/office/drawing/2014/main" id="{BC6981A1-6AD0-44A6-84F4-420410F3B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9FF0FB-30CE-40B4-B3F2-A565E71CE2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7216A06-7EF2-4C72-8D1E-8959D3EB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DCB18-3D07-09A2-6ADA-2A7602F561A0}"/>
              </a:ext>
            </a:extLst>
          </p:cNvPr>
          <p:cNvSpPr>
            <a:spLocks noGrp="1"/>
          </p:cNvSpPr>
          <p:nvPr>
            <p:ph type="title"/>
          </p:nvPr>
        </p:nvSpPr>
        <p:spPr>
          <a:xfrm>
            <a:off x="1251678" y="978408"/>
            <a:ext cx="10178322" cy="1218908"/>
          </a:xfrm>
        </p:spPr>
        <p:txBody>
          <a:bodyPr>
            <a:normAutofit/>
          </a:bodyPr>
          <a:lstStyle/>
          <a:p>
            <a:pPr algn="ctr"/>
            <a:r>
              <a:rPr lang="nl-NL" sz="2000" b="1" dirty="0">
                <a:solidFill>
                  <a:srgbClr val="000000"/>
                </a:solidFill>
                <a:effectLst/>
                <a:latin typeface="Century" panose="02040604050505020304" pitchFamily="18" charset="0"/>
                <a:ea typeface="Times New Roman" panose="02020603050405020304" pitchFamily="18" charset="0"/>
              </a:rPr>
              <a:t>ACTUELE EN BETROUWBARE BRONNEN</a:t>
            </a:r>
            <a:br>
              <a:rPr lang="nl-NL" sz="1800" b="1" dirty="0">
                <a:effectLst/>
                <a:latin typeface="Times New Roman" panose="02020603050405020304" pitchFamily="18"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20382375-0E31-D37D-781F-D92D8C50C2C3}"/>
              </a:ext>
            </a:extLst>
          </p:cNvPr>
          <p:cNvSpPr>
            <a:spLocks noGrp="1"/>
          </p:cNvSpPr>
          <p:nvPr>
            <p:ph idx="1"/>
          </p:nvPr>
        </p:nvSpPr>
        <p:spPr>
          <a:xfrm>
            <a:off x="1006839" y="2011239"/>
            <a:ext cx="10178322" cy="4006230"/>
          </a:xfrm>
        </p:spPr>
        <p:txBody>
          <a:bodyPr>
            <a:normAutofit fontScale="92500" lnSpcReduction="20000"/>
          </a:bodyPr>
          <a:lstStyle/>
          <a:p>
            <a:r>
              <a:rPr lang="nl-NL" i="1" dirty="0">
                <a:latin typeface="Arial" panose="020B0604020202020204" pitchFamily="34" charset="0"/>
                <a:cs typeface="Arial" panose="020B0604020202020204" pitchFamily="34" charset="0"/>
              </a:rPr>
              <a:t>Hoe kan ik ervoor zorgen dat mijn leerlingen in aanraking komen met de cultuur, gewoonten, eten en muziek van de Spaanse en Zuid-Amerikaanse wereld?</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De verbetering van mijn lesmethode richt zich op culturele onderdompeling binnen het Spaans onderwijs voor MBO-studenten. Deze theoretische verkenning verbindt mijn leervraag aan inzichten uit zes relevante onderwijskundige bronnen:</a:t>
            </a:r>
          </a:p>
          <a:p>
            <a:endParaRPr lang="nl-NL" dirty="0">
              <a:latin typeface="Arial" panose="020B0604020202020204" pitchFamily="34" charset="0"/>
              <a:cs typeface="Arial" panose="020B0604020202020204" pitchFamily="34" charset="0"/>
            </a:endParaRPr>
          </a:p>
          <a:p>
            <a:r>
              <a:rPr lang="nl-NL"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nl-NL" dirty="0">
                <a:solidFill>
                  <a:srgbClr val="000000"/>
                </a:solidFill>
                <a:latin typeface="Arial" panose="020B0604020202020204" pitchFamily="34" charset="0"/>
                <a:ea typeface="Times New Roman" panose="02020603050405020304" pitchFamily="18" charset="0"/>
                <a:cs typeface="Arial" panose="020B0604020202020204" pitchFamily="34" charset="0"/>
              </a:rPr>
              <a:t>Handboek voor Leraren</a:t>
            </a:r>
            <a:endParaRPr lang="nl-NL" b="1" dirty="0">
              <a:latin typeface="Arial" panose="020B0604020202020204" pitchFamily="34" charset="0"/>
              <a:ea typeface="Times New Roman" panose="02020603050405020304" pitchFamily="18" charset="0"/>
              <a:cs typeface="Arial" panose="020B0604020202020204" pitchFamily="34" charset="0"/>
            </a:endParaRPr>
          </a:p>
          <a:p>
            <a:r>
              <a:rPr lang="nl-NL"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nl-NL" dirty="0" err="1">
                <a:solidFill>
                  <a:srgbClr val="000000"/>
                </a:solidFill>
                <a:latin typeface="Arial" panose="020B0604020202020204" pitchFamily="34" charset="0"/>
                <a:ea typeface="Times New Roman" panose="02020603050405020304" pitchFamily="18" charset="0"/>
                <a:cs typeface="Arial" panose="020B0604020202020204" pitchFamily="34" charset="0"/>
              </a:rPr>
              <a:t>Teach</a:t>
            </a:r>
            <a:r>
              <a:rPr lang="nl-NL" dirty="0">
                <a:solidFill>
                  <a:srgbClr val="000000"/>
                </a:solidFill>
                <a:latin typeface="Arial" panose="020B0604020202020204" pitchFamily="34" charset="0"/>
                <a:ea typeface="Times New Roman" panose="02020603050405020304" pitchFamily="18" charset="0"/>
                <a:cs typeface="Arial" panose="020B0604020202020204" pitchFamily="34" charset="0"/>
              </a:rPr>
              <a:t> Like a </a:t>
            </a:r>
            <a:r>
              <a:rPr lang="nl-NL"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Champion</a:t>
            </a:r>
            <a:endParaRPr lang="nl-NL" b="1" dirty="0">
              <a:latin typeface="Arial" panose="020B0604020202020204" pitchFamily="34" charset="0"/>
              <a:ea typeface="Times New Roman" panose="02020603050405020304" pitchFamily="18" charset="0"/>
              <a:cs typeface="Arial" panose="020B0604020202020204" pitchFamily="34" charset="0"/>
            </a:endParaRPr>
          </a:p>
          <a:p>
            <a:r>
              <a:rPr lang="nl-NL" b="1"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nl-NL" dirty="0" err="1">
                <a:solidFill>
                  <a:srgbClr val="000000"/>
                </a:solidFill>
                <a:latin typeface="Arial" panose="020B0604020202020204" pitchFamily="34" charset="0"/>
                <a:ea typeface="Times New Roman" panose="02020603050405020304" pitchFamily="18" charset="0"/>
                <a:cs typeface="Arial" panose="020B0604020202020204" pitchFamily="34" charset="0"/>
              </a:rPr>
              <a:t>Communicative</a:t>
            </a:r>
            <a:r>
              <a:rPr lang="nl-NL" dirty="0">
                <a:solidFill>
                  <a:srgbClr val="000000"/>
                </a:solidFill>
                <a:latin typeface="Arial" panose="020B0604020202020204" pitchFamily="34" charset="0"/>
                <a:ea typeface="Times New Roman" panose="02020603050405020304" pitchFamily="18" charset="0"/>
                <a:cs typeface="Arial" panose="020B0604020202020204" pitchFamily="34" charset="0"/>
              </a:rPr>
              <a:t> Language Teaching in Action</a:t>
            </a:r>
            <a:endParaRPr lang="nl-NL" b="1" dirty="0">
              <a:latin typeface="Arial" panose="020B0604020202020204" pitchFamily="34" charset="0"/>
              <a:ea typeface="Times New Roman" panose="02020603050405020304" pitchFamily="18" charset="0"/>
              <a:cs typeface="Arial" panose="020B0604020202020204" pitchFamily="34" charset="0"/>
            </a:endParaRPr>
          </a:p>
          <a:p>
            <a:r>
              <a:rPr lang="nl-NL" b="1" dirty="0">
                <a:solidFill>
                  <a:srgbClr val="000000"/>
                </a:solidFill>
                <a:latin typeface="Arial" panose="020B0604020202020204" pitchFamily="34" charset="0"/>
                <a:ea typeface="Times New Roman" panose="02020603050405020304" pitchFamily="18" charset="0"/>
                <a:cs typeface="Arial" panose="020B0604020202020204" pitchFamily="34" charset="0"/>
              </a:rPr>
              <a:t>4. </a:t>
            </a:r>
            <a:r>
              <a:rPr lang="nl-NL" dirty="0">
                <a:solidFill>
                  <a:srgbClr val="000000"/>
                </a:solidFill>
                <a:latin typeface="Arial" panose="020B0604020202020204" pitchFamily="34" charset="0"/>
                <a:ea typeface="Times New Roman" panose="02020603050405020304" pitchFamily="18" charset="0"/>
                <a:cs typeface="Arial" panose="020B0604020202020204" pitchFamily="34" charset="0"/>
              </a:rPr>
              <a:t>Handboek </a:t>
            </a:r>
            <a:r>
              <a:rPr lang="nl-NL" dirty="0" err="1">
                <a:solidFill>
                  <a:srgbClr val="000000"/>
                </a:solidFill>
                <a:latin typeface="Arial" panose="020B0604020202020204" pitchFamily="34" charset="0"/>
                <a:ea typeface="Times New Roman" panose="02020603050405020304" pitchFamily="18" charset="0"/>
                <a:cs typeface="Arial" panose="020B0604020202020204" pitchFamily="34" charset="0"/>
              </a:rPr>
              <a:t>Vreemdetalendidactiek</a:t>
            </a:r>
            <a:endParaRPr lang="nl-NL" b="1" dirty="0">
              <a:latin typeface="Arial" panose="020B0604020202020204" pitchFamily="34" charset="0"/>
              <a:ea typeface="Times New Roman" panose="02020603050405020304" pitchFamily="18" charset="0"/>
              <a:cs typeface="Arial" panose="020B0604020202020204" pitchFamily="34" charset="0"/>
            </a:endParaRPr>
          </a:p>
          <a:p>
            <a:r>
              <a:rPr lang="nl-NL" b="1" dirty="0">
                <a:solidFill>
                  <a:srgbClr val="000000"/>
                </a:solidFill>
                <a:latin typeface="Arial" panose="020B0604020202020204" pitchFamily="34" charset="0"/>
                <a:ea typeface="Times New Roman" panose="02020603050405020304" pitchFamily="18" charset="0"/>
                <a:cs typeface="Arial" panose="020B0604020202020204" pitchFamily="34" charset="0"/>
              </a:rPr>
              <a:t>5. </a:t>
            </a:r>
            <a:r>
              <a:rPr lang="nl-NL" dirty="0">
                <a:solidFill>
                  <a:srgbClr val="000000"/>
                </a:solidFill>
                <a:latin typeface="Arial" panose="020B0604020202020204" pitchFamily="34" charset="0"/>
                <a:ea typeface="Times New Roman" panose="02020603050405020304" pitchFamily="18" charset="0"/>
                <a:cs typeface="Arial" panose="020B0604020202020204" pitchFamily="34" charset="0"/>
              </a:rPr>
              <a:t>Een Schijf van Vijf voor het Vreemdetalenonderwijs</a:t>
            </a:r>
            <a:endParaRPr lang="nl-NL" b="1" dirty="0">
              <a:latin typeface="Arial" panose="020B0604020202020204" pitchFamily="34" charset="0"/>
              <a:ea typeface="Times New Roman" panose="02020603050405020304" pitchFamily="18" charset="0"/>
              <a:cs typeface="Arial" panose="020B0604020202020204" pitchFamily="34" charset="0"/>
            </a:endParaRPr>
          </a:p>
          <a:p>
            <a:r>
              <a:rPr lang="nl-NL" b="1" dirty="0">
                <a:solidFill>
                  <a:srgbClr val="000000"/>
                </a:solidFill>
                <a:latin typeface="Arial" panose="020B0604020202020204" pitchFamily="34" charset="0"/>
                <a:ea typeface="Times New Roman" panose="02020603050405020304" pitchFamily="18" charset="0"/>
                <a:cs typeface="Arial" panose="020B0604020202020204" pitchFamily="34" charset="0"/>
              </a:rPr>
              <a:t>6. </a:t>
            </a:r>
            <a:r>
              <a:rPr lang="nl-NL" dirty="0">
                <a:solidFill>
                  <a:srgbClr val="000000"/>
                </a:solidFill>
                <a:latin typeface="Arial" panose="020B0604020202020204" pitchFamily="34" charset="0"/>
                <a:ea typeface="Times New Roman" panose="02020603050405020304" pitchFamily="18" charset="0"/>
                <a:cs typeface="Arial" panose="020B0604020202020204" pitchFamily="34" charset="0"/>
              </a:rPr>
              <a:t>Praktijkonderzoek in de School</a:t>
            </a:r>
            <a:endParaRPr lang="nl-NL" b="1"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nl-NL" dirty="0"/>
          </a:p>
          <a:p>
            <a:pPr marL="0" indent="0">
              <a:buNone/>
            </a:pPr>
            <a:endParaRPr lang="nl-NL" dirty="0"/>
          </a:p>
        </p:txBody>
      </p:sp>
      <p:pic>
        <p:nvPicPr>
          <p:cNvPr id="6" name="Audio 5">
            <a:extLst>
              <a:ext uri="{FF2B5EF4-FFF2-40B4-BE49-F238E27FC236}">
                <a16:creationId xmlns:a16="http://schemas.microsoft.com/office/drawing/2014/main" id="{7B926EA8-34B1-BC89-BF6E-1F0CE63457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00467" y="2888192"/>
            <a:ext cx="812800" cy="812800"/>
          </a:xfrm>
          <a:prstGeom prst="rect">
            <a:avLst/>
          </a:prstGeom>
        </p:spPr>
      </p:pic>
    </p:spTree>
    <p:extLst>
      <p:ext uri="{BB962C8B-B14F-4D97-AF65-F5344CB8AC3E}">
        <p14:creationId xmlns:p14="http://schemas.microsoft.com/office/powerpoint/2010/main" val="1051471611"/>
      </p:ext>
    </p:extLst>
  </p:cSld>
  <p:clrMapOvr>
    <a:masterClrMapping/>
  </p:clrMapOvr>
  <mc:AlternateContent xmlns:mc="http://schemas.openxmlformats.org/markup-compatibility/2006" xmlns:p14="http://schemas.microsoft.com/office/powerpoint/2010/main">
    <mc:Choice Requires="p14">
      <p:transition spd="slow" p14:dur="2000" advTm="51486"/>
    </mc:Choice>
    <mc:Fallback xmlns="">
      <p:transition spd="slow" advTm="5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3" name="Tijdelijke aanduiding voor inhoud 2">
            <a:extLst>
              <a:ext uri="{FF2B5EF4-FFF2-40B4-BE49-F238E27FC236}">
                <a16:creationId xmlns:a16="http://schemas.microsoft.com/office/drawing/2014/main" id="{5E739DAD-B8DF-58D8-380C-AADD14812351}"/>
              </a:ext>
            </a:extLst>
          </p:cNvPr>
          <p:cNvSpPr>
            <a:spLocks noGrp="1"/>
          </p:cNvSpPr>
          <p:nvPr>
            <p:ph idx="1"/>
          </p:nvPr>
        </p:nvSpPr>
        <p:spPr>
          <a:xfrm>
            <a:off x="3684195" y="1931736"/>
            <a:ext cx="7245103" cy="3131777"/>
          </a:xfrm>
        </p:spPr>
        <p:txBody>
          <a:bodyPr>
            <a:normAutofit/>
          </a:bodyPr>
          <a:lstStyle/>
          <a:p>
            <a:pPr>
              <a:lnSpc>
                <a:spcPct val="90000"/>
              </a:lnSpc>
            </a:pPr>
            <a:r>
              <a:rPr lang="nl-NL" sz="1700" b="1" dirty="0">
                <a:solidFill>
                  <a:schemeClr val="tx1">
                    <a:lumMod val="75000"/>
                    <a:lumOff val="25000"/>
                  </a:schemeClr>
                </a:solidFill>
              </a:rPr>
              <a:t>HANDBOEK VOOR LERAREN</a:t>
            </a:r>
            <a:r>
              <a:rPr lang="nl-NL" sz="1700" dirty="0">
                <a:solidFill>
                  <a:schemeClr val="tx1">
                    <a:lumMod val="75000"/>
                    <a:lumOff val="25000"/>
                  </a:schemeClr>
                </a:solidFill>
              </a:rPr>
              <a:t> (GEERTS &amp; VAN KRALINGEN, 2020)</a:t>
            </a:r>
          </a:p>
          <a:p>
            <a:pPr>
              <a:lnSpc>
                <a:spcPct val="90000"/>
              </a:lnSpc>
            </a:pPr>
            <a:endParaRPr lang="nl-NL" sz="1700" dirty="0">
              <a:solidFill>
                <a:schemeClr val="tx1">
                  <a:lumMod val="75000"/>
                  <a:lumOff val="25000"/>
                </a:schemeClr>
              </a:solidFill>
            </a:endParaRPr>
          </a:p>
          <a:p>
            <a:pPr>
              <a:lnSpc>
                <a:spcPct val="90000"/>
              </a:lnSpc>
            </a:pPr>
            <a:endParaRPr lang="nl-NL" sz="1700" dirty="0">
              <a:solidFill>
                <a:schemeClr val="tx1">
                  <a:lumMod val="75000"/>
                  <a:lumOff val="25000"/>
                </a:schemeClr>
              </a:solidFill>
            </a:endParaRPr>
          </a:p>
          <a:p>
            <a:pPr marL="0" indent="0">
              <a:lnSpc>
                <a:spcPct val="90000"/>
              </a:lnSpc>
              <a:buNone/>
            </a:pPr>
            <a:br>
              <a:rPr lang="nl-NL" sz="1700" dirty="0">
                <a:solidFill>
                  <a:schemeClr val="tx1">
                    <a:lumMod val="75000"/>
                    <a:lumOff val="25000"/>
                  </a:schemeClr>
                </a:solidFill>
              </a:rPr>
            </a:br>
            <a:r>
              <a:rPr lang="nl-NL" sz="1700" dirty="0">
                <a:solidFill>
                  <a:schemeClr val="tx1">
                    <a:lumMod val="75000"/>
                    <a:lumOff val="25000"/>
                  </a:schemeClr>
                </a:solidFill>
              </a:rPr>
              <a:t>Dit handboek benadrukt het belang van activerende didactiek en betekenisvol leren. Door studenten actief deel te laten nemen aan culturele activiteiten, zoals festivals, danslessen of kookworkshops, wordt het leerproces versterkt. Differentiatie speelt hierbij een belangrijke rol: studenten kunnen op hun eigen manier kennismaken met de cultuur – visueel, auditief of ervaringsgericht – afhankelijk van hun leerstijl.</a:t>
            </a:r>
          </a:p>
          <a:p>
            <a:pPr>
              <a:lnSpc>
                <a:spcPct val="90000"/>
              </a:lnSpc>
            </a:pPr>
            <a:endParaRPr lang="nl-NL" sz="1700" dirty="0">
              <a:solidFill>
                <a:schemeClr val="tx1">
                  <a:lumMod val="75000"/>
                  <a:lumOff val="25000"/>
                </a:schemeClr>
              </a:solidFill>
            </a:endParaRPr>
          </a:p>
          <a:p>
            <a:pPr>
              <a:lnSpc>
                <a:spcPct val="90000"/>
              </a:lnSpc>
            </a:pPr>
            <a:endParaRPr lang="nl-NL" sz="1700" dirty="0">
              <a:solidFill>
                <a:schemeClr val="tx1">
                  <a:lumMod val="75000"/>
                  <a:lumOff val="25000"/>
                </a:schemeClr>
              </a:solidFill>
            </a:endParaRPr>
          </a:p>
          <a:p>
            <a:pPr>
              <a:lnSpc>
                <a:spcPct val="90000"/>
              </a:lnSpc>
            </a:pPr>
            <a:endParaRPr lang="nl-NL" sz="1700" dirty="0">
              <a:solidFill>
                <a:schemeClr val="tx1">
                  <a:lumMod val="75000"/>
                  <a:lumOff val="25000"/>
                </a:schemeClr>
              </a:solidFill>
            </a:endParaRPr>
          </a:p>
          <a:p>
            <a:pPr>
              <a:lnSpc>
                <a:spcPct val="90000"/>
              </a:lnSpc>
            </a:pPr>
            <a:endParaRPr lang="nl-NL" sz="1700" dirty="0">
              <a:solidFill>
                <a:schemeClr val="tx1">
                  <a:lumMod val="75000"/>
                  <a:lumOff val="25000"/>
                </a:schemeClr>
              </a:solidFill>
            </a:endParaRPr>
          </a:p>
          <a:p>
            <a:pPr>
              <a:lnSpc>
                <a:spcPct val="90000"/>
              </a:lnSpc>
            </a:pPr>
            <a:endParaRPr lang="nl-NL" sz="1700" dirty="0">
              <a:solidFill>
                <a:schemeClr val="tx1">
                  <a:lumMod val="75000"/>
                  <a:lumOff val="25000"/>
                </a:schemeClr>
              </a:solidFill>
            </a:endParaRPr>
          </a:p>
        </p:txBody>
      </p:sp>
    </p:spTree>
    <p:extLst>
      <p:ext uri="{BB962C8B-B14F-4D97-AF65-F5344CB8AC3E}">
        <p14:creationId xmlns:p14="http://schemas.microsoft.com/office/powerpoint/2010/main" val="2611293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3" name="Tijdelijke aanduiding voor inhoud 2">
            <a:extLst>
              <a:ext uri="{FF2B5EF4-FFF2-40B4-BE49-F238E27FC236}">
                <a16:creationId xmlns:a16="http://schemas.microsoft.com/office/drawing/2014/main" id="{D7CEC3FC-ABC1-8692-3939-96F52BD07F46}"/>
              </a:ext>
            </a:extLst>
          </p:cNvPr>
          <p:cNvSpPr>
            <a:spLocks noGrp="1"/>
          </p:cNvSpPr>
          <p:nvPr>
            <p:ph idx="1"/>
          </p:nvPr>
        </p:nvSpPr>
        <p:spPr>
          <a:xfrm>
            <a:off x="3684194" y="1620841"/>
            <a:ext cx="7245103" cy="3131777"/>
          </a:xfrm>
        </p:spPr>
        <p:txBody>
          <a:bodyPr>
            <a:normAutofit/>
          </a:bodyPr>
          <a:lstStyle/>
          <a:p>
            <a:r>
              <a:rPr lang="nl-NL" b="1" dirty="0">
                <a:solidFill>
                  <a:schemeClr val="tx1">
                    <a:lumMod val="75000"/>
                    <a:lumOff val="25000"/>
                  </a:schemeClr>
                </a:solidFill>
              </a:rPr>
              <a:t>TEACH LIKE A CHAMPION</a:t>
            </a:r>
            <a:r>
              <a:rPr lang="nl-NL" dirty="0">
                <a:solidFill>
                  <a:schemeClr val="tx1">
                    <a:lumMod val="75000"/>
                    <a:lumOff val="25000"/>
                  </a:schemeClr>
                </a:solidFill>
              </a:rPr>
              <a:t> (LEMOV, 2010)</a:t>
            </a:r>
          </a:p>
          <a:p>
            <a:endParaRPr lang="nl-NL" dirty="0">
              <a:solidFill>
                <a:schemeClr val="tx1">
                  <a:lumMod val="75000"/>
                  <a:lumOff val="25000"/>
                </a:schemeClr>
              </a:solidFill>
            </a:endParaRPr>
          </a:p>
          <a:p>
            <a:pPr marL="0" indent="0">
              <a:buNone/>
            </a:pPr>
            <a:br>
              <a:rPr lang="nl-NL" dirty="0">
                <a:solidFill>
                  <a:schemeClr val="tx1">
                    <a:lumMod val="75000"/>
                    <a:lumOff val="25000"/>
                  </a:schemeClr>
                </a:solidFill>
              </a:rPr>
            </a:br>
            <a:r>
              <a:rPr lang="nl-NL" dirty="0" err="1">
                <a:solidFill>
                  <a:schemeClr val="tx1">
                    <a:lumMod val="75000"/>
                    <a:lumOff val="25000"/>
                  </a:schemeClr>
                </a:solidFill>
              </a:rPr>
              <a:t>Lemov</a:t>
            </a:r>
            <a:r>
              <a:rPr lang="nl-NL" dirty="0">
                <a:solidFill>
                  <a:schemeClr val="tx1">
                    <a:lumMod val="75000"/>
                    <a:lumOff val="25000"/>
                  </a:schemeClr>
                </a:solidFill>
              </a:rPr>
              <a:t> presenteert technieken die studentbetrokkenheid bevorderen. Door technieken als "</a:t>
            </a:r>
            <a:r>
              <a:rPr lang="nl-NL" dirty="0" err="1">
                <a:solidFill>
                  <a:schemeClr val="tx1">
                    <a:lumMod val="75000"/>
                    <a:lumOff val="25000"/>
                  </a:schemeClr>
                </a:solidFill>
              </a:rPr>
              <a:t>Cold</a:t>
            </a:r>
            <a:r>
              <a:rPr lang="nl-NL" dirty="0">
                <a:solidFill>
                  <a:schemeClr val="tx1">
                    <a:lumMod val="75000"/>
                    <a:lumOff val="25000"/>
                  </a:schemeClr>
                </a:solidFill>
              </a:rPr>
              <a:t> Call" of "Stretch It" toe te passen tijdens cultuurlessen en klassikale reflecties over culturele ervaringen, worden alle studenten uitgenodigd om hun mening te geven of vragen te beantwoorden. Dit draagt bij aan actieve verwerking van culturele input, zoals muziek, tradities of gewoonten.</a:t>
            </a:r>
          </a:p>
          <a:p>
            <a:endParaRPr lang="nl-NL" dirty="0">
              <a:solidFill>
                <a:schemeClr val="tx1">
                  <a:lumMod val="75000"/>
                  <a:lumOff val="25000"/>
                </a:schemeClr>
              </a:solidFill>
            </a:endParaRPr>
          </a:p>
        </p:txBody>
      </p:sp>
    </p:spTree>
    <p:extLst>
      <p:ext uri="{BB962C8B-B14F-4D97-AF65-F5344CB8AC3E}">
        <p14:creationId xmlns:p14="http://schemas.microsoft.com/office/powerpoint/2010/main" val="425245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3" name="Tijdelijke aanduiding voor inhoud 2">
            <a:extLst>
              <a:ext uri="{FF2B5EF4-FFF2-40B4-BE49-F238E27FC236}">
                <a16:creationId xmlns:a16="http://schemas.microsoft.com/office/drawing/2014/main" id="{6236112D-24E0-DEC3-C532-6E06FCA9ACE5}"/>
              </a:ext>
            </a:extLst>
          </p:cNvPr>
          <p:cNvSpPr>
            <a:spLocks noGrp="1"/>
          </p:cNvSpPr>
          <p:nvPr>
            <p:ph idx="1"/>
          </p:nvPr>
        </p:nvSpPr>
        <p:spPr>
          <a:xfrm>
            <a:off x="3684195" y="1620841"/>
            <a:ext cx="7245103" cy="3131777"/>
          </a:xfrm>
        </p:spPr>
        <p:txBody>
          <a:bodyPr>
            <a:normAutofit/>
          </a:bodyPr>
          <a:lstStyle/>
          <a:p>
            <a:pPr>
              <a:lnSpc>
                <a:spcPct val="90000"/>
              </a:lnSpc>
            </a:pPr>
            <a:r>
              <a:rPr lang="nl-NL" sz="1700" b="1" dirty="0">
                <a:solidFill>
                  <a:schemeClr val="tx1">
                    <a:lumMod val="75000"/>
                    <a:lumOff val="25000"/>
                  </a:schemeClr>
                </a:solidFill>
              </a:rPr>
              <a:t>COMMUNICATIVE LANGUAGE TEACHING IN ACTION</a:t>
            </a:r>
            <a:r>
              <a:rPr lang="nl-NL" sz="1700" dirty="0">
                <a:solidFill>
                  <a:schemeClr val="tx1">
                    <a:lumMod val="75000"/>
                    <a:lumOff val="25000"/>
                  </a:schemeClr>
                </a:solidFill>
              </a:rPr>
              <a:t> (BRANDL, 2008)</a:t>
            </a:r>
          </a:p>
          <a:p>
            <a:pPr marL="0" indent="0">
              <a:lnSpc>
                <a:spcPct val="90000"/>
              </a:lnSpc>
              <a:buNone/>
            </a:pPr>
            <a:endParaRPr lang="nl-NL" sz="1700" dirty="0">
              <a:solidFill>
                <a:schemeClr val="tx1">
                  <a:lumMod val="75000"/>
                  <a:lumOff val="25000"/>
                </a:schemeClr>
              </a:solidFill>
            </a:endParaRPr>
          </a:p>
          <a:p>
            <a:pPr marL="0" indent="0">
              <a:lnSpc>
                <a:spcPct val="90000"/>
              </a:lnSpc>
              <a:buNone/>
            </a:pPr>
            <a:br>
              <a:rPr lang="nl-NL" sz="1700" dirty="0">
                <a:solidFill>
                  <a:schemeClr val="tx1">
                    <a:lumMod val="75000"/>
                    <a:lumOff val="25000"/>
                  </a:schemeClr>
                </a:solidFill>
              </a:rPr>
            </a:br>
            <a:r>
              <a:rPr lang="nl-NL" sz="1700" dirty="0" err="1">
                <a:solidFill>
                  <a:schemeClr val="tx1">
                    <a:lumMod val="75000"/>
                    <a:lumOff val="25000"/>
                  </a:schemeClr>
                </a:solidFill>
              </a:rPr>
              <a:t>Brandl’s</a:t>
            </a:r>
            <a:r>
              <a:rPr lang="nl-NL" sz="1700" dirty="0">
                <a:solidFill>
                  <a:schemeClr val="tx1">
                    <a:lumMod val="75000"/>
                    <a:lumOff val="25000"/>
                  </a:schemeClr>
                </a:solidFill>
              </a:rPr>
              <a:t> benadering van taakgericht taalonderwijs stimuleert interactie op basis van realistische contexten. Door studenten deel te laten nemen aan rollenspellen, interviews of presentaties rondom culturele thema’s, worden zowel taalvaardigheid als cultureel bewustzijn ontwikkeld. Bijvoorbeeld: een opdracht waarin studenten een typisch Spaans gerecht presenteren in het Spaans, versterkt zowel woordenschat als culturele kennis.</a:t>
            </a:r>
          </a:p>
          <a:p>
            <a:pPr>
              <a:lnSpc>
                <a:spcPct val="90000"/>
              </a:lnSpc>
            </a:pPr>
            <a:endParaRPr lang="nl-NL" sz="1700" dirty="0">
              <a:solidFill>
                <a:schemeClr val="tx1">
                  <a:lumMod val="75000"/>
                  <a:lumOff val="25000"/>
                </a:schemeClr>
              </a:solidFill>
            </a:endParaRPr>
          </a:p>
        </p:txBody>
      </p:sp>
    </p:spTree>
    <p:extLst>
      <p:ext uri="{BB962C8B-B14F-4D97-AF65-F5344CB8AC3E}">
        <p14:creationId xmlns:p14="http://schemas.microsoft.com/office/powerpoint/2010/main" val="364898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3" name="Tijdelijke aanduiding voor inhoud 2">
            <a:extLst>
              <a:ext uri="{FF2B5EF4-FFF2-40B4-BE49-F238E27FC236}">
                <a16:creationId xmlns:a16="http://schemas.microsoft.com/office/drawing/2014/main" id="{57DB8FEA-A00B-6B03-A609-42CA9C76711E}"/>
              </a:ext>
            </a:extLst>
          </p:cNvPr>
          <p:cNvSpPr>
            <a:spLocks noGrp="1"/>
          </p:cNvSpPr>
          <p:nvPr>
            <p:ph idx="1"/>
          </p:nvPr>
        </p:nvSpPr>
        <p:spPr>
          <a:xfrm>
            <a:off x="3845421" y="1487851"/>
            <a:ext cx="7245103" cy="3131777"/>
          </a:xfrm>
        </p:spPr>
        <p:txBody>
          <a:bodyPr>
            <a:normAutofit/>
          </a:bodyPr>
          <a:lstStyle/>
          <a:p>
            <a:pPr lvl="0"/>
            <a:r>
              <a:rPr lang="nl-NL" b="1" dirty="0">
                <a:solidFill>
                  <a:schemeClr val="tx1">
                    <a:lumMod val="75000"/>
                    <a:lumOff val="25000"/>
                  </a:schemeClr>
                </a:solidFill>
              </a:rPr>
              <a:t>HANDBOEK VREEMDETALENDIDACTIEK</a:t>
            </a:r>
            <a:r>
              <a:rPr lang="nl-NL" dirty="0">
                <a:solidFill>
                  <a:schemeClr val="tx1">
                    <a:lumMod val="75000"/>
                    <a:lumOff val="25000"/>
                  </a:schemeClr>
                </a:solidFill>
              </a:rPr>
              <a:t> (DÖNSZELMAN, 2020)</a:t>
            </a:r>
          </a:p>
          <a:p>
            <a:pPr marL="0" lvl="0" indent="0">
              <a:buNone/>
            </a:pPr>
            <a:endParaRPr lang="nl-NL" dirty="0">
              <a:solidFill>
                <a:schemeClr val="tx1">
                  <a:lumMod val="75000"/>
                  <a:lumOff val="25000"/>
                </a:schemeClr>
              </a:solidFill>
            </a:endParaRPr>
          </a:p>
          <a:p>
            <a:pPr marL="0" lvl="0" indent="0">
              <a:buNone/>
            </a:pPr>
            <a:br>
              <a:rPr lang="nl-NL" dirty="0">
                <a:solidFill>
                  <a:schemeClr val="tx1">
                    <a:lumMod val="75000"/>
                    <a:lumOff val="25000"/>
                  </a:schemeClr>
                </a:solidFill>
              </a:rPr>
            </a:br>
            <a:r>
              <a:rPr lang="nl-NL" dirty="0" err="1">
                <a:solidFill>
                  <a:schemeClr val="tx1">
                    <a:lumMod val="75000"/>
                    <a:lumOff val="25000"/>
                  </a:schemeClr>
                </a:solidFill>
              </a:rPr>
              <a:t>Dönszelman</a:t>
            </a:r>
            <a:r>
              <a:rPr lang="nl-NL" dirty="0">
                <a:solidFill>
                  <a:schemeClr val="tx1">
                    <a:lumMod val="75000"/>
                    <a:lumOff val="25000"/>
                  </a:schemeClr>
                </a:solidFill>
              </a:rPr>
              <a:t> pleit voor het gebruik van authentieke materialen en het bevorderen van interculturele competentie. Dit is direct van toepassing op mijn lesmethode. Door gebruik te maken van originele video’s, liedjes, kinderboeken of krantenartikelen uit Spaanstalige landen, worden studenten ondergedompeld in levensechte taal en cultuur.</a:t>
            </a:r>
          </a:p>
          <a:p>
            <a:pPr lvl="0"/>
            <a:endParaRPr lang="nl-NL" dirty="0">
              <a:solidFill>
                <a:schemeClr val="tx1">
                  <a:lumMod val="75000"/>
                  <a:lumOff val="25000"/>
                </a:schemeClr>
              </a:solidFill>
            </a:endParaRPr>
          </a:p>
          <a:p>
            <a:endParaRPr lang="nl-NL" dirty="0">
              <a:solidFill>
                <a:schemeClr val="tx1">
                  <a:lumMod val="75000"/>
                  <a:lumOff val="25000"/>
                </a:schemeClr>
              </a:solidFill>
            </a:endParaRPr>
          </a:p>
        </p:txBody>
      </p:sp>
    </p:spTree>
    <p:extLst>
      <p:ext uri="{BB962C8B-B14F-4D97-AF65-F5344CB8AC3E}">
        <p14:creationId xmlns:p14="http://schemas.microsoft.com/office/powerpoint/2010/main" val="2020900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3" name="Tijdelijke aanduiding voor inhoud 2">
            <a:extLst>
              <a:ext uri="{FF2B5EF4-FFF2-40B4-BE49-F238E27FC236}">
                <a16:creationId xmlns:a16="http://schemas.microsoft.com/office/drawing/2014/main" id="{18F75364-CBE6-2C88-DA99-A4D76188024E}"/>
              </a:ext>
            </a:extLst>
          </p:cNvPr>
          <p:cNvSpPr>
            <a:spLocks noGrp="1"/>
          </p:cNvSpPr>
          <p:nvPr>
            <p:ph idx="1"/>
          </p:nvPr>
        </p:nvSpPr>
        <p:spPr>
          <a:xfrm>
            <a:off x="3652111" y="1767142"/>
            <a:ext cx="7561321" cy="3671132"/>
          </a:xfrm>
        </p:spPr>
        <p:txBody>
          <a:bodyPr>
            <a:normAutofit fontScale="77500" lnSpcReduction="20000"/>
          </a:bodyPr>
          <a:lstStyle/>
          <a:p>
            <a:pPr lvl="0">
              <a:lnSpc>
                <a:spcPct val="90000"/>
              </a:lnSpc>
            </a:pPr>
            <a:r>
              <a:rPr lang="nl-NL" b="1" dirty="0">
                <a:solidFill>
                  <a:schemeClr val="tx1">
                    <a:lumMod val="75000"/>
                    <a:lumOff val="25000"/>
                  </a:schemeClr>
                </a:solidFill>
              </a:rPr>
              <a:t>EEN SCHIJF VAN VIJF VOOR HET VREEMDETALENONDERWIJS (REVISITED)</a:t>
            </a:r>
            <a:r>
              <a:rPr lang="nl-NL" dirty="0">
                <a:solidFill>
                  <a:schemeClr val="tx1">
                    <a:lumMod val="75000"/>
                    <a:lumOff val="25000"/>
                  </a:schemeClr>
                </a:solidFill>
              </a:rPr>
              <a:t> (WESTHOFF, 2008)</a:t>
            </a:r>
          </a:p>
          <a:p>
            <a:pPr marL="0" lvl="0" indent="0">
              <a:lnSpc>
                <a:spcPct val="90000"/>
              </a:lnSpc>
              <a:buNone/>
            </a:pPr>
            <a:endParaRPr lang="nl-NL" dirty="0">
              <a:solidFill>
                <a:schemeClr val="tx1">
                  <a:lumMod val="75000"/>
                  <a:lumOff val="25000"/>
                </a:schemeClr>
              </a:solidFill>
            </a:endParaRPr>
          </a:p>
          <a:p>
            <a:pPr marL="0" lvl="0" indent="0">
              <a:lnSpc>
                <a:spcPct val="90000"/>
              </a:lnSpc>
              <a:buNone/>
            </a:pPr>
            <a:br>
              <a:rPr lang="nl-NL" sz="1100" dirty="0">
                <a:solidFill>
                  <a:schemeClr val="tx1">
                    <a:lumMod val="75000"/>
                    <a:lumOff val="25000"/>
                  </a:schemeClr>
                </a:solidFill>
              </a:rPr>
            </a:br>
            <a:r>
              <a:rPr lang="nl-NL" dirty="0" err="1">
                <a:solidFill>
                  <a:schemeClr val="tx1">
                    <a:lumMod val="75000"/>
                    <a:lumOff val="25000"/>
                  </a:schemeClr>
                </a:solidFill>
              </a:rPr>
              <a:t>Westhoff</a:t>
            </a:r>
            <a:r>
              <a:rPr lang="nl-NL" dirty="0">
                <a:solidFill>
                  <a:schemeClr val="tx1">
                    <a:lumMod val="75000"/>
                    <a:lumOff val="25000"/>
                  </a:schemeClr>
                </a:solidFill>
              </a:rPr>
              <a:t> beschrijft vijf essentiële elementen voor effectief vreemdetalenonderwijs: input, output, interactie, feedback en strategieën. Deze kunnen als volgt worden toegepast in mijn culturele aanpak:</a:t>
            </a:r>
          </a:p>
          <a:p>
            <a:pPr lvl="0">
              <a:lnSpc>
                <a:spcPct val="90000"/>
              </a:lnSpc>
            </a:pPr>
            <a:endParaRPr lang="nl-NL" dirty="0">
              <a:solidFill>
                <a:schemeClr val="tx1">
                  <a:lumMod val="75000"/>
                  <a:lumOff val="25000"/>
                </a:schemeClr>
              </a:solidFill>
            </a:endParaRPr>
          </a:p>
          <a:p>
            <a:pPr lvl="0">
              <a:lnSpc>
                <a:spcPct val="90000"/>
              </a:lnSpc>
            </a:pPr>
            <a:r>
              <a:rPr lang="nl-NL" b="1" dirty="0">
                <a:solidFill>
                  <a:schemeClr val="tx1">
                    <a:lumMod val="75000"/>
                    <a:lumOff val="25000"/>
                  </a:schemeClr>
                </a:solidFill>
              </a:rPr>
              <a:t>Input:</a:t>
            </a:r>
            <a:r>
              <a:rPr lang="nl-NL" dirty="0">
                <a:solidFill>
                  <a:schemeClr val="tx1">
                    <a:lumMod val="75000"/>
                    <a:lumOff val="25000"/>
                  </a:schemeClr>
                </a:solidFill>
              </a:rPr>
              <a:t> Authentieke culturele bronnen zoals muziek, dansvideo’s en interviews met Spaanstalige jongeren.</a:t>
            </a:r>
          </a:p>
          <a:p>
            <a:pPr lvl="0">
              <a:lnSpc>
                <a:spcPct val="90000"/>
              </a:lnSpc>
            </a:pPr>
            <a:r>
              <a:rPr lang="nl-NL" b="1" dirty="0">
                <a:solidFill>
                  <a:schemeClr val="tx1">
                    <a:lumMod val="75000"/>
                    <a:lumOff val="25000"/>
                  </a:schemeClr>
                </a:solidFill>
              </a:rPr>
              <a:t>Output:</a:t>
            </a:r>
            <a:r>
              <a:rPr lang="nl-NL" dirty="0">
                <a:solidFill>
                  <a:schemeClr val="tx1">
                    <a:lumMod val="75000"/>
                    <a:lumOff val="25000"/>
                  </a:schemeClr>
                </a:solidFill>
              </a:rPr>
              <a:t> Studenten schrijven of presenteren over culturele thema’s (bijv. een verslag van het Colombia Festival).</a:t>
            </a:r>
          </a:p>
          <a:p>
            <a:pPr lvl="0">
              <a:lnSpc>
                <a:spcPct val="90000"/>
              </a:lnSpc>
            </a:pPr>
            <a:r>
              <a:rPr lang="nl-NL" b="1" dirty="0">
                <a:solidFill>
                  <a:schemeClr val="tx1">
                    <a:lumMod val="75000"/>
                    <a:lumOff val="25000"/>
                  </a:schemeClr>
                </a:solidFill>
              </a:rPr>
              <a:t>Interactie:</a:t>
            </a:r>
            <a:r>
              <a:rPr lang="nl-NL" dirty="0">
                <a:solidFill>
                  <a:schemeClr val="tx1">
                    <a:lumMod val="75000"/>
                    <a:lumOff val="25000"/>
                  </a:schemeClr>
                </a:solidFill>
              </a:rPr>
              <a:t> Dialoog over culturele verschillen en overeenkomsten, groepsopdrachten en discussie.</a:t>
            </a:r>
          </a:p>
          <a:p>
            <a:pPr lvl="0">
              <a:lnSpc>
                <a:spcPct val="90000"/>
              </a:lnSpc>
            </a:pPr>
            <a:r>
              <a:rPr lang="nl-NL" b="1" dirty="0">
                <a:solidFill>
                  <a:schemeClr val="tx1">
                    <a:lumMod val="75000"/>
                    <a:lumOff val="25000"/>
                  </a:schemeClr>
                </a:solidFill>
              </a:rPr>
              <a:t>Feedback:</a:t>
            </a:r>
            <a:r>
              <a:rPr lang="nl-NL" dirty="0">
                <a:solidFill>
                  <a:schemeClr val="tx1">
                    <a:lumMod val="75000"/>
                    <a:lumOff val="25000"/>
                  </a:schemeClr>
                </a:solidFill>
              </a:rPr>
              <a:t> Constructieve terugkoppeling op inhoudelijke en taalkundige aspecten.</a:t>
            </a:r>
          </a:p>
          <a:p>
            <a:pPr lvl="0">
              <a:lnSpc>
                <a:spcPct val="90000"/>
              </a:lnSpc>
            </a:pPr>
            <a:r>
              <a:rPr lang="nl-NL" b="1" dirty="0">
                <a:solidFill>
                  <a:schemeClr val="tx1">
                    <a:lumMod val="75000"/>
                    <a:lumOff val="25000"/>
                  </a:schemeClr>
                </a:solidFill>
              </a:rPr>
              <a:t>Strategieën:</a:t>
            </a:r>
            <a:r>
              <a:rPr lang="nl-NL" dirty="0">
                <a:solidFill>
                  <a:schemeClr val="tx1">
                    <a:lumMod val="75000"/>
                    <a:lumOff val="25000"/>
                  </a:schemeClr>
                </a:solidFill>
              </a:rPr>
              <a:t> Studenten leren hoe ze zelfstandig culturele informatie kunnen opzoeken en verwerken.</a:t>
            </a:r>
          </a:p>
          <a:p>
            <a:pPr>
              <a:lnSpc>
                <a:spcPct val="90000"/>
              </a:lnSpc>
            </a:pPr>
            <a:endParaRPr lang="nl-NL" sz="1100" dirty="0">
              <a:solidFill>
                <a:schemeClr val="tx1">
                  <a:lumMod val="75000"/>
                  <a:lumOff val="25000"/>
                </a:schemeClr>
              </a:solidFill>
            </a:endParaRPr>
          </a:p>
        </p:txBody>
      </p:sp>
    </p:spTree>
    <p:extLst>
      <p:ext uri="{BB962C8B-B14F-4D97-AF65-F5344CB8AC3E}">
        <p14:creationId xmlns:p14="http://schemas.microsoft.com/office/powerpoint/2010/main" val="206999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3" name="Tijdelijke aanduiding voor inhoud 2">
            <a:extLst>
              <a:ext uri="{FF2B5EF4-FFF2-40B4-BE49-F238E27FC236}">
                <a16:creationId xmlns:a16="http://schemas.microsoft.com/office/drawing/2014/main" id="{5B375ABF-184A-9187-34DE-92B70F4B3EB3}"/>
              </a:ext>
            </a:extLst>
          </p:cNvPr>
          <p:cNvSpPr>
            <a:spLocks noGrp="1"/>
          </p:cNvSpPr>
          <p:nvPr>
            <p:ph idx="1"/>
          </p:nvPr>
        </p:nvSpPr>
        <p:spPr>
          <a:xfrm>
            <a:off x="3636069" y="1620841"/>
            <a:ext cx="7245103" cy="3131777"/>
          </a:xfrm>
        </p:spPr>
        <p:txBody>
          <a:bodyPr>
            <a:normAutofit/>
          </a:bodyPr>
          <a:lstStyle/>
          <a:p>
            <a:pPr marL="0" lvl="0" indent="0">
              <a:lnSpc>
                <a:spcPct val="90000"/>
              </a:lnSpc>
              <a:buNone/>
            </a:pPr>
            <a:endParaRPr lang="nl-NL" sz="1700" dirty="0">
              <a:solidFill>
                <a:schemeClr val="tx1">
                  <a:lumMod val="75000"/>
                  <a:lumOff val="25000"/>
                </a:schemeClr>
              </a:solidFill>
            </a:endParaRPr>
          </a:p>
          <a:p>
            <a:pPr lvl="0">
              <a:lnSpc>
                <a:spcPct val="90000"/>
              </a:lnSpc>
            </a:pPr>
            <a:r>
              <a:rPr lang="nl-NL" b="1" dirty="0">
                <a:solidFill>
                  <a:schemeClr val="tx1">
                    <a:lumMod val="75000"/>
                    <a:lumOff val="25000"/>
                  </a:schemeClr>
                </a:solidFill>
              </a:rPr>
              <a:t>PRAKTIJKONDERZOEK IN DE SCHOOL</a:t>
            </a:r>
            <a:r>
              <a:rPr lang="nl-NL" dirty="0">
                <a:solidFill>
                  <a:schemeClr val="tx1">
                    <a:lumMod val="75000"/>
                    <a:lumOff val="25000"/>
                  </a:schemeClr>
                </a:solidFill>
              </a:rPr>
              <a:t> (VAN DER DONK &amp; VAN LANEN, 2020)</a:t>
            </a:r>
          </a:p>
          <a:p>
            <a:pPr lvl="0">
              <a:lnSpc>
                <a:spcPct val="90000"/>
              </a:lnSpc>
            </a:pPr>
            <a:endParaRPr lang="nl-NL" sz="1700" dirty="0">
              <a:solidFill>
                <a:schemeClr val="tx1">
                  <a:lumMod val="75000"/>
                  <a:lumOff val="25000"/>
                </a:schemeClr>
              </a:solidFill>
            </a:endParaRPr>
          </a:p>
          <a:p>
            <a:pPr marL="0" lvl="0" indent="0">
              <a:lnSpc>
                <a:spcPct val="90000"/>
              </a:lnSpc>
              <a:buNone/>
            </a:pPr>
            <a:br>
              <a:rPr lang="nl-NL" sz="1700" dirty="0">
                <a:solidFill>
                  <a:schemeClr val="tx1">
                    <a:lumMod val="75000"/>
                    <a:lumOff val="25000"/>
                  </a:schemeClr>
                </a:solidFill>
              </a:rPr>
            </a:br>
            <a:r>
              <a:rPr lang="nl-NL" sz="1700" dirty="0">
                <a:solidFill>
                  <a:schemeClr val="tx1">
                    <a:lumMod val="75000"/>
                    <a:lumOff val="25000"/>
                  </a:schemeClr>
                </a:solidFill>
              </a:rPr>
              <a:t>Deze bron onderstreept het belang van praktijkgericht en reflectief onderzoek. Door middel van observaties, interviews en studentfeedback analyseer ik de impact van mijn culturele interventies. Deze cyclus van waarnemen, reflecteren en aanpassen zorgt ervoor dat de interventie relevant blijft en voortdurend wordt verbeterd.</a:t>
            </a:r>
          </a:p>
          <a:p>
            <a:pPr>
              <a:lnSpc>
                <a:spcPct val="90000"/>
              </a:lnSpc>
            </a:pPr>
            <a:endParaRPr lang="nl-NL" sz="1700" dirty="0">
              <a:solidFill>
                <a:schemeClr val="tx1">
                  <a:lumMod val="75000"/>
                  <a:lumOff val="25000"/>
                </a:schemeClr>
              </a:solidFill>
            </a:endParaRPr>
          </a:p>
        </p:txBody>
      </p:sp>
    </p:spTree>
    <p:extLst>
      <p:ext uri="{BB962C8B-B14F-4D97-AF65-F5344CB8AC3E}">
        <p14:creationId xmlns:p14="http://schemas.microsoft.com/office/powerpoint/2010/main" val="10996372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F3D1DCE6CE424E9DF7520B95F87425" ma:contentTypeVersion="4" ma:contentTypeDescription="Een nieuw document maken." ma:contentTypeScope="" ma:versionID="bbd560de4aa2b81a6479ff00987180ed">
  <xsd:schema xmlns:xsd="http://www.w3.org/2001/XMLSchema" xmlns:xs="http://www.w3.org/2001/XMLSchema" xmlns:p="http://schemas.microsoft.com/office/2006/metadata/properties" xmlns:ns2="8d72e421-ce0d-455e-b42c-7119ae760f32" targetNamespace="http://schemas.microsoft.com/office/2006/metadata/properties" ma:root="true" ma:fieldsID="f77ba6d1817517b19ba90f1675743186" ns2:_="">
    <xsd:import namespace="8d72e421-ce0d-455e-b42c-7119ae760f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2e421-ce0d-455e-b42c-7119ae760f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78B547-E026-424E-A087-B3BCDAA04BF5}">
  <ds:schemaRefs>
    <ds:schemaRef ds:uri="http://schemas.microsoft.com/sharepoint/v3/contenttype/forms"/>
  </ds:schemaRefs>
</ds:datastoreItem>
</file>

<file path=customXml/itemProps2.xml><?xml version="1.0" encoding="utf-8"?>
<ds:datastoreItem xmlns:ds="http://schemas.openxmlformats.org/officeDocument/2006/customXml" ds:itemID="{43072FD8-3AA3-4D12-8130-2729119900D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673A0CB-41E6-4E28-8CC1-6AF4C40077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72e421-ce0d-455e-b42c-7119ae760f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Savon</Template>
  <TotalTime>24629</TotalTime>
  <Words>1143</Words>
  <Application>Microsoft Macintosh PowerPoint</Application>
  <PresentationFormat>Breedbeeld</PresentationFormat>
  <Paragraphs>69</Paragraphs>
  <Slides>16</Slides>
  <Notes>0</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Arial</vt:lpstr>
      <vt:lpstr>Calibri</vt:lpstr>
      <vt:lpstr>Century</vt:lpstr>
      <vt:lpstr>Century Gothic</vt:lpstr>
      <vt:lpstr>Garamond</vt:lpstr>
      <vt:lpstr>Times New Roman</vt:lpstr>
      <vt:lpstr>Savon</vt:lpstr>
      <vt:lpstr>Stap 4: Literatuur verkenning </vt:lpstr>
      <vt:lpstr>Resultaten literatuurverkenning</vt:lpstr>
      <vt:lpstr>ACTUELE EN BETROUWBARE BRONNEN </vt:lpstr>
      <vt:lpstr>PowerPoint-presentatie</vt:lpstr>
      <vt:lpstr>PowerPoint-presentatie</vt:lpstr>
      <vt:lpstr>PowerPoint-presentatie</vt:lpstr>
      <vt:lpstr>PowerPoint-presentatie</vt:lpstr>
      <vt:lpstr>PowerPoint-presentatie</vt:lpstr>
      <vt:lpstr>PowerPoint-presentatie</vt:lpstr>
      <vt:lpstr>Conclusie </vt:lpstr>
      <vt:lpstr>PowerPoint-presentatie</vt:lpstr>
      <vt:lpstr>Beroepsproduct</vt:lpstr>
      <vt:lpstr>PowerPoint-presentatie</vt:lpstr>
      <vt:lpstr>De Taxonomie van Bloom als Richtlijn </vt:lpstr>
      <vt:lpstr>Actief en Contextgericht Leren (Kolb’s Leerstijlen) </vt:lpstr>
      <vt:lpstr>Differentiatie en Zelfgestuurd Leren (Vygotsky’s Zone van Naaste Ontwikkeling) </vt:lpstr>
    </vt:vector>
  </TitlesOfParts>
  <Company>Hogeschool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Orientatie Schoolcontext:</dc:title>
  <dc:creator>Marit Dekker</dc:creator>
  <cp:lastModifiedBy>Andrea Mendez</cp:lastModifiedBy>
  <cp:revision>129</cp:revision>
  <dcterms:created xsi:type="dcterms:W3CDTF">2023-09-28T14:16:57Z</dcterms:created>
  <dcterms:modified xsi:type="dcterms:W3CDTF">2025-05-26T09:08:16Z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0x01010065F3D1DCE6CE424E9DF7520B95F87425</vt:lpwstr>
  </property>
</Properties>
</file>