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1_EDCA8485.xml" ContentType="application/vnd.ms-powerpoint.comments+xml"/>
  <Override PartName="/ppt/comments/modernComment_104_CEA0FB53.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2_CA4BAB8.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03_C46FE53D.xml" ContentType="application/vnd.ms-powerpoint.comments+xml"/>
  <Override PartName="/ppt/comments/modernComment_118_72D01253.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4D_81B5D7A7.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Lst>
  <p:sldIdLst>
    <p:sldId id="266" r:id="rId5"/>
    <p:sldId id="269" r:id="rId6"/>
    <p:sldId id="256" r:id="rId7"/>
    <p:sldId id="272" r:id="rId8"/>
    <p:sldId id="270" r:id="rId9"/>
    <p:sldId id="257" r:id="rId10"/>
    <p:sldId id="271" r:id="rId11"/>
    <p:sldId id="273" r:id="rId12"/>
    <p:sldId id="260" r:id="rId13"/>
    <p:sldId id="258" r:id="rId14"/>
    <p:sldId id="274" r:id="rId15"/>
    <p:sldId id="279" r:id="rId16"/>
    <p:sldId id="259" r:id="rId17"/>
    <p:sldId id="280" r:id="rId18"/>
    <p:sldId id="333" r:id="rId19"/>
    <p:sldId id="281" r:id="rId20"/>
    <p:sldId id="282" r:id="rId21"/>
    <p:sldId id="283" r:id="rId22"/>
    <p:sldId id="293" r:id="rId23"/>
    <p:sldId id="261" r:id="rId24"/>
    <p:sldId id="335" r:id="rId25"/>
    <p:sldId id="336" r:id="rId26"/>
    <p:sldId id="295" r:id="rId27"/>
    <p:sldId id="299" r:id="rId28"/>
    <p:sldId id="300" r:id="rId29"/>
    <p:sldId id="337" r:id="rId30"/>
    <p:sldId id="304" r:id="rId31"/>
    <p:sldId id="305" r:id="rId32"/>
    <p:sldId id="306" r:id="rId33"/>
    <p:sldId id="285" r:id="rId34"/>
    <p:sldId id="348" r:id="rId35"/>
    <p:sldId id="349" r:id="rId36"/>
    <p:sldId id="350" r:id="rId37"/>
    <p:sldId id="28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E8FD0D-AA11-799B-D866-19A80DA39418}" name="Marit Dekker" initials="MD" userId="S::marit.dekker@hu.nl::9df674cb-d6c6-4252-802f-2b516ddfb8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9" autoAdjust="0"/>
    <p:restoredTop sz="93577"/>
  </p:normalViewPr>
  <p:slideViewPr>
    <p:cSldViewPr snapToGrid="0">
      <p:cViewPr varScale="1">
        <p:scale>
          <a:sx n="101" d="100"/>
          <a:sy n="101" d="100"/>
        </p:scale>
        <p:origin x="232" y="544"/>
      </p:cViewPr>
      <p:guideLst/>
    </p:cSldViewPr>
  </p:slideViewPr>
  <p:outlineViewPr>
    <p:cViewPr>
      <p:scale>
        <a:sx n="33" d="100"/>
        <a:sy n="33" d="100"/>
      </p:scale>
      <p:origin x="0" y="-9256"/>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omments/modernComment_101_EDCA8485.xml><?xml version="1.0" encoding="utf-8"?>
<p188:cmLst xmlns:a="http://schemas.openxmlformats.org/drawingml/2006/main" xmlns:r="http://schemas.openxmlformats.org/officeDocument/2006/relationships" xmlns:p188="http://schemas.microsoft.com/office/powerpoint/2018/8/main">
  <p188:cm id="{2D1EC25F-F0B1-43F1-B998-A8E44600E27B}" authorId="{89E8FD0D-AA11-799B-D866-19A80DA39418}" created="2024-09-04T09:06:40.167">
    <ac:txMkLst xmlns:ac="http://schemas.microsoft.com/office/drawing/2013/main/command">
      <pc:docMk xmlns:pc="http://schemas.microsoft.com/office/powerpoint/2013/main/command"/>
      <pc:sldMk xmlns:pc="http://schemas.microsoft.com/office/powerpoint/2013/main/command" cId="3989472389" sldId="257"/>
      <ac:spMk id="2" creationId="{15D73ABC-8A94-1BFE-2420-E2587C539C9E}"/>
      <ac:txMk cp="10" len="9">
        <ac:context len="20" hash="2829749707"/>
      </ac:txMk>
    </ac:txMkLst>
    <p188:pos x="4711262" y="612337"/>
    <p188:txBody>
      <a:bodyPr/>
      <a:lstStyle/>
      <a:p>
        <a:r>
          <a:rPr lang="nl-NL"/>
          <a:t>Ga op deze slide in op de leervraag waaraan je werkt voor je beroepsproduct. Je kunt bijv. een printscreen van je ingevulde leerwerkplan plaatsen en in de presentatie ingaan op de twee linkerkolommen. 1. de leervraag/leerdoelen  en 2. kolom motivatie.
Kolom 3, 4 en 5 heb je het pas later over in de presentatie. </a:t>
        </a:r>
      </a:p>
    </p188:txBody>
  </p188:cm>
</p188:cmLst>
</file>

<file path=ppt/comments/modernComment_102_CA4BAB8.xml><?xml version="1.0" encoding="utf-8"?>
<p188:cmLst xmlns:a="http://schemas.openxmlformats.org/drawingml/2006/main" xmlns:r="http://schemas.openxmlformats.org/officeDocument/2006/relationships" xmlns:p188="http://schemas.microsoft.com/office/powerpoint/2018/8/main">
  <p188:cm id="{DCFF20F9-CB49-4E19-AEDB-7D5A77C82D7B}" authorId="{89E8FD0D-AA11-799B-D866-19A80DA39418}" created="2024-09-04T09:08:52.546">
    <ac:txMkLst xmlns:ac="http://schemas.microsoft.com/office/drawing/2013/main/command">
      <pc:docMk xmlns:pc="http://schemas.microsoft.com/office/powerpoint/2013/main/command"/>
      <pc:sldMk xmlns:pc="http://schemas.microsoft.com/office/powerpoint/2013/main/command" cId="212122296" sldId="258"/>
      <ac:spMk id="2" creationId="{B6A07F20-5559-6533-C7D8-D9A82740C5F5}"/>
      <ac:txMk cp="18" len="6">
        <ac:context len="25" hash="1527390963"/>
      </ac:txMk>
    </ac:txMkLst>
    <p188:pos x="5940972" y="612337"/>
    <p188:txBody>
      <a:bodyPr/>
      <a:lstStyle/>
      <a:p>
        <a:r>
          <a:rPr lang="nl-NL"/>
          <a:t>Ga bij deze slide in op wat je wil bereiken na het beantwoorden van jouw leervraag. Dus welke opdracht kreeg je waarmee je aan de slag bent / welk beoogde effect wil je behalen als het gaat om jouw  ‘probleem ‘/  ‘leervraag ‘? </a:t>
        </a:r>
      </a:p>
    </p188:txBody>
  </p188:cm>
</p188:cmLst>
</file>

<file path=ppt/comments/modernComment_103_C46FE53D.xml><?xml version="1.0" encoding="utf-8"?>
<p188:cmLst xmlns:a="http://schemas.openxmlformats.org/drawingml/2006/main" xmlns:r="http://schemas.openxmlformats.org/officeDocument/2006/relationships" xmlns:p188="http://schemas.microsoft.com/office/powerpoint/2018/8/main">
  <p188:cm id="{AF56A8CA-44A5-4DAF-8DAE-64DB0F1D3411}" authorId="{89E8FD0D-AA11-799B-D866-19A80DA39418}" created="2023-09-28T16:05:59.381">
    <ac:txMkLst xmlns:ac="http://schemas.microsoft.com/office/drawing/2013/main/command">
      <pc:docMk xmlns:pc="http://schemas.microsoft.com/office/powerpoint/2013/main/command"/>
      <pc:sldMk xmlns:pc="http://schemas.microsoft.com/office/powerpoint/2013/main/command" cId="3295667517" sldId="259"/>
      <ac:spMk id="2" creationId="{2B849C91-FD4C-2E62-BB1F-C1D5F3D9B568}"/>
      <ac:txMk cp="37" len="14">
        <ac:context len="52" hash="2321290333"/>
      </ac:txMk>
    </ac:txMkLst>
    <p188:pos x="3681248" y="917137"/>
    <p188:txBody>
      <a:bodyPr/>
      <a:lstStyle/>
      <a:p>
        <a:r>
          <a:rPr lang="nl-NL"/>
          <a:t>Bij deze slide gaat het om kolom 3, 4 en 5 van een ingevuld leerwerkplan. ‘Verkenning van de theorie en de praktijk’ en ‘mogelijk bewijsmateriaal’ waarmee je je leervraag gaat aantonen.
•	Beschrijf wat je gaat onderzoeken in de literatuur- en wat in de praktijkverkenning. 
•	Beschrijf tenminste twee methodes en twee instrumenten die je gaat gebruiken in je praktijkverkenning en waarom. 
•	Verantwoord je keuze/selectie van respondenten. Je verwijst naar de instrumenten die je hebt toegevoegd in de bijlagen. 
•	Leg uit hoe je gewerkt hebt aan de betrouwbaarheid en validiteit van je onderzoek.
•	Verwijs naar de bronnen volgens APA en je verantwoordt de relevantie en betrouwbaarheid van de bronnen. </a:t>
        </a:r>
      </a:p>
    </p188:txBody>
  </p188:cm>
</p188:cmLst>
</file>

<file path=ppt/comments/modernComment_104_CEA0FB53.xml><?xml version="1.0" encoding="utf-8"?>
<p188:cmLst xmlns:a="http://schemas.openxmlformats.org/drawingml/2006/main" xmlns:r="http://schemas.openxmlformats.org/officeDocument/2006/relationships" xmlns:p188="http://schemas.microsoft.com/office/powerpoint/2018/8/main">
  <p188:cm id="{8C1622E4-4756-425C-9B22-893EFBFCCE93}" authorId="{89E8FD0D-AA11-799B-D866-19A80DA39418}" created="2024-09-04T09:09:53.076">
    <ac:txMkLst xmlns:ac="http://schemas.microsoft.com/office/drawing/2013/main/command">
      <pc:docMk xmlns:pc="http://schemas.microsoft.com/office/powerpoint/2013/main/command"/>
      <pc:sldMk xmlns:pc="http://schemas.microsoft.com/office/powerpoint/2013/main/command" cId="3466656595" sldId="260"/>
      <ac:spMk id="2" creationId="{A2C909D4-3B5E-C73A-A0AD-F96467ACDE36}"/>
      <ac:txMk cp="0" len="4">
        <ac:context len="5" hash="67263385"/>
      </ac:txMk>
    </ac:txMkLst>
    <p188:txBody>
      <a:bodyPr/>
      <a:lstStyle/>
      <a:p>
        <a:r>
          <a:rPr lang="nl-NL"/>
          <a:t>Bij deze slide behandel je de 5xWH methode in het kader van jouw eigen leervraag. Dit heeft dus eigenlijk te maken met kolom 2  ‘motivatie’ van jouw leervraag. </a:t>
        </a:r>
      </a:p>
    </p188:txBody>
  </p188:cm>
</p188:cmLst>
</file>

<file path=ppt/comments/modernComment_118_72D01253.xml><?xml version="1.0" encoding="utf-8"?>
<p188:cmLst xmlns:a="http://schemas.openxmlformats.org/drawingml/2006/main" xmlns:r="http://schemas.openxmlformats.org/officeDocument/2006/relationships" xmlns:p188="http://schemas.microsoft.com/office/powerpoint/2018/8/main">
  <p188:cm id="{41ADB1AC-CA4B-4542-AF28-250D9945BA69}" authorId="{89E8FD0D-AA11-799B-D866-19A80DA39418}" created="2023-09-28T16:05:59.381">
    <ac:txMkLst xmlns:ac="http://schemas.microsoft.com/office/drawing/2013/main/command">
      <pc:docMk xmlns:pc="http://schemas.microsoft.com/office/powerpoint/2013/main/command"/>
      <pc:sldMk xmlns:pc="http://schemas.microsoft.com/office/powerpoint/2013/main/command" cId="1926238803" sldId="280"/>
      <ac:spMk id="2" creationId="{2B849C91-FD4C-2E62-BB1F-C1D5F3D9B568}"/>
      <ac:txMk cp="37" len="14">
        <ac:context len="52" hash="2321290333"/>
      </ac:txMk>
    </ac:txMkLst>
    <p188:txBody>
      <a:bodyPr/>
      <a:lstStyle/>
      <a:p>
        <a:r>
          <a:rPr lang="nl-NL"/>
          <a:t>Bij deze slide gaat het om kolom 3, 4 en 5 van een ingevuld leerwerkplan. ‘Verkenning van de theorie en de praktijk’ en ‘mogelijk bewijsmateriaal’ waarmee je je leervraag gaat aantonen.
•	Beschrijf wat je gaat onderzoeken in de literatuur- en wat in de praktijkverkenning. 
•	Beschrijf tenminste twee methodes en twee instrumenten die je gaat gebruiken in je praktijkverkenning en waarom. 
•	Verantwoord je keuze/selectie van respondenten. Je verwijst naar de instrumenten die je hebt toegevoegd in de bijlagen. 
•	Leg uit hoe je gewerkt hebt aan de betrouwbaarheid en validiteit van je onderzoek.
•	Verwijs naar de bronnen volgens APA en je verantwoordt de relevantie en betrouwbaarheid van de bronnen. </a:t>
        </a:r>
      </a:p>
    </p188:txBody>
  </p188:cm>
</p188:cmLst>
</file>

<file path=ppt/comments/modernComment_14D_81B5D7A7.xml><?xml version="1.0" encoding="utf-8"?>
<p188:cmLst xmlns:a="http://schemas.openxmlformats.org/drawingml/2006/main" xmlns:r="http://schemas.openxmlformats.org/officeDocument/2006/relationships" xmlns:p188="http://schemas.microsoft.com/office/powerpoint/2018/8/main">
  <p188:cm id="{A088C76A-86AE-1D47-9AA5-9113EE7314B3}" authorId="{89E8FD0D-AA11-799B-D866-19A80DA39418}" created="2023-09-28T16:05:59.381">
    <ac:txMkLst xmlns:ac="http://schemas.microsoft.com/office/drawing/2013/main/command">
      <pc:docMk xmlns:pc="http://schemas.microsoft.com/office/powerpoint/2013/main/command"/>
      <pc:sldMk xmlns:pc="http://schemas.microsoft.com/office/powerpoint/2013/main/command" cId="1926238803" sldId="280"/>
      <ac:spMk id="2" creationId="{2B849C91-FD4C-2E62-BB1F-C1D5F3D9B568}"/>
      <ac:txMk cp="37" len="14">
        <ac:context len="52" hash="2321290333"/>
      </ac:txMk>
    </ac:txMkLst>
    <p188:txBody>
      <a:bodyPr/>
      <a:lstStyle/>
      <a:p>
        <a:r>
          <a:rPr lang="nl-NL"/>
          <a:t>Bij deze slide gaat het om kolom 3, 4 en 5 van een ingevuld leerwerkplan. ‘Verkenning van de theorie en de praktijk’ en ‘mogelijk bewijsmateriaal’ waarmee je je leervraag gaat aantonen.
•	Beschrijf wat je gaat onderzoeken in de literatuur- en wat in de praktijkverkenning. 
•	Beschrijf tenminste twee methodes en twee instrumenten die je gaat gebruiken in je praktijkverkenning en waarom. 
•	Verantwoord je keuze/selectie van respondenten. Je verwijst naar de instrumenten die je hebt toegevoegd in de bijlagen. 
•	Leg uit hoe je gewerkt hebt aan de betrouwbaarheid en validiteit van je onderzoek.
•	Verwijs naar de bronnen volgens APA en je verantwoordt de relevantie en betrouwbaarheid van de bronnen. </a:t>
        </a:r>
      </a:p>
    </p188:txBody>
  </p188:cm>
</p188:cmLst>
</file>

<file path=ppt/diagrams/_rels/data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FCB2E-8046-41A8-BEFF-B903D24C0F3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F2A8374-51D7-A84B-AED6-CAAAF0F2C572}">
      <dgm:prSet/>
      <dgm:spPr/>
      <dgm:t>
        <a:bodyPr/>
        <a:lstStyle/>
        <a:p>
          <a:pPr>
            <a:buSzPts val="1000"/>
            <a:buFont typeface="Symbol" pitchFamily="2" charset="2"/>
            <a:buChar char=""/>
          </a:pPr>
          <a:r>
            <a:rPr lang="nl-NL" b="1"/>
            <a:t>Wie:</a:t>
          </a:r>
          <a:r>
            <a:rPr lang="nl-NL"/>
            <a:t> MBO-studenten hogeschool Tio en docenten Spaans aan TIO-vestigingen.</a:t>
          </a:r>
        </a:p>
      </dgm:t>
    </dgm:pt>
    <dgm:pt modelId="{B9087115-FD9F-2E45-9421-D67BCC76C7B8}" type="parTrans" cxnId="{E7BFB1F4-E666-9949-8ADD-AE94568E7C2A}">
      <dgm:prSet/>
      <dgm:spPr/>
      <dgm:t>
        <a:bodyPr/>
        <a:lstStyle/>
        <a:p>
          <a:endParaRPr lang="nl-NL"/>
        </a:p>
      </dgm:t>
    </dgm:pt>
    <dgm:pt modelId="{5F6EEBDD-2E30-9A41-8F83-A5822C95EAC4}" type="sibTrans" cxnId="{E7BFB1F4-E666-9949-8ADD-AE94568E7C2A}">
      <dgm:prSet/>
      <dgm:spPr/>
      <dgm:t>
        <a:bodyPr/>
        <a:lstStyle/>
        <a:p>
          <a:endParaRPr lang="nl-NL"/>
        </a:p>
      </dgm:t>
    </dgm:pt>
    <dgm:pt modelId="{51695F0A-6087-5E4C-9758-0066B7D639BA}">
      <dgm:prSet/>
      <dgm:spPr/>
      <dgm:t>
        <a:bodyPr/>
        <a:lstStyle/>
        <a:p>
          <a:pPr>
            <a:buSzPts val="1000"/>
            <a:buFont typeface="Symbol" pitchFamily="2" charset="2"/>
            <a:buChar char=""/>
          </a:pPr>
          <a:r>
            <a:rPr lang="nl-NL" b="1" dirty="0"/>
            <a:t>Wat:</a:t>
          </a:r>
          <a:r>
            <a:rPr lang="nl-NL" dirty="0"/>
            <a:t> Er is binnen het huidige curriculum Spaans te weinig aandacht voor cultuur, gewoonten, eten, muziek en gebruiken uit de Spaanstalige wereld. Hierdoor missen studenten een essentieel onderdeel van de taalbeleving.</a:t>
          </a:r>
        </a:p>
      </dgm:t>
    </dgm:pt>
    <dgm:pt modelId="{34715114-EDFD-A64C-A4C0-55BFF01C0214}" type="parTrans" cxnId="{ADC92B04-E4BE-2B45-AB10-53FD7F64A948}">
      <dgm:prSet/>
      <dgm:spPr/>
      <dgm:t>
        <a:bodyPr/>
        <a:lstStyle/>
        <a:p>
          <a:endParaRPr lang="nl-NL"/>
        </a:p>
      </dgm:t>
    </dgm:pt>
    <dgm:pt modelId="{A796A294-6264-604C-A369-792EE41678F9}" type="sibTrans" cxnId="{ADC92B04-E4BE-2B45-AB10-53FD7F64A948}">
      <dgm:prSet/>
      <dgm:spPr/>
      <dgm:t>
        <a:bodyPr/>
        <a:lstStyle/>
        <a:p>
          <a:endParaRPr lang="nl-NL"/>
        </a:p>
      </dgm:t>
    </dgm:pt>
    <dgm:pt modelId="{4580B3F5-EA72-2841-98DB-74A91E95703A}">
      <dgm:prSet/>
      <dgm:spPr/>
      <dgm:t>
        <a:bodyPr/>
        <a:lstStyle/>
        <a:p>
          <a:pPr>
            <a:buSzPts val="1000"/>
            <a:buFont typeface="Symbol" pitchFamily="2" charset="2"/>
            <a:buChar char=""/>
          </a:pPr>
          <a:r>
            <a:rPr lang="nl-NL" b="1"/>
            <a:t>Waar:</a:t>
          </a:r>
          <a:r>
            <a:rPr lang="nl-NL"/>
            <a:t> De situatie doet zich voor op meerdere vestigingen van Hogeschool TIO, met name in Amsterdam en Rotterdam, waar de studenten Spaans krijgen.</a:t>
          </a:r>
        </a:p>
      </dgm:t>
    </dgm:pt>
    <dgm:pt modelId="{90A9EFC5-D7F3-6A48-A430-DA4FBAB5780B}" type="parTrans" cxnId="{001143CB-F6B5-6D4F-9CC3-6277AE510D78}">
      <dgm:prSet/>
      <dgm:spPr/>
      <dgm:t>
        <a:bodyPr/>
        <a:lstStyle/>
        <a:p>
          <a:endParaRPr lang="nl-NL"/>
        </a:p>
      </dgm:t>
    </dgm:pt>
    <dgm:pt modelId="{5B9CB3D1-C31A-BE4B-96E1-E5B4ADB71EF8}" type="sibTrans" cxnId="{001143CB-F6B5-6D4F-9CC3-6277AE510D78}">
      <dgm:prSet/>
      <dgm:spPr/>
      <dgm:t>
        <a:bodyPr/>
        <a:lstStyle/>
        <a:p>
          <a:endParaRPr lang="nl-NL"/>
        </a:p>
      </dgm:t>
    </dgm:pt>
    <dgm:pt modelId="{64634FBC-3AC1-2E47-AEEE-A2AD93702587}">
      <dgm:prSet/>
      <dgm:spPr/>
      <dgm:t>
        <a:bodyPr/>
        <a:lstStyle/>
        <a:p>
          <a:pPr>
            <a:buSzPts val="1000"/>
            <a:buFont typeface="Symbol" pitchFamily="2" charset="2"/>
            <a:buChar char=""/>
          </a:pPr>
          <a:r>
            <a:rPr lang="nl-NL" b="1" dirty="0"/>
            <a:t>Wanneer:</a:t>
          </a:r>
          <a:r>
            <a:rPr lang="nl-NL" dirty="0"/>
            <a:t> Het probleem speelt structureel binnen het reguliere lesprogramma, waarin cultuur vaak beperkt blijft tot losse fragmenten zonder actieve of ervaringsgerichte component.</a:t>
          </a:r>
        </a:p>
      </dgm:t>
    </dgm:pt>
    <dgm:pt modelId="{AED89E74-BD79-034C-BAAB-1A1E0BA3FB75}" type="parTrans" cxnId="{3B3622AA-7900-1A47-92CA-28D8ABF0D7D1}">
      <dgm:prSet/>
      <dgm:spPr/>
      <dgm:t>
        <a:bodyPr/>
        <a:lstStyle/>
        <a:p>
          <a:endParaRPr lang="nl-NL"/>
        </a:p>
      </dgm:t>
    </dgm:pt>
    <dgm:pt modelId="{19AD84E4-B023-834B-935E-A2D95C73E0CE}" type="sibTrans" cxnId="{3B3622AA-7900-1A47-92CA-28D8ABF0D7D1}">
      <dgm:prSet/>
      <dgm:spPr/>
      <dgm:t>
        <a:bodyPr/>
        <a:lstStyle/>
        <a:p>
          <a:endParaRPr lang="nl-NL"/>
        </a:p>
      </dgm:t>
    </dgm:pt>
    <dgm:pt modelId="{99B5329E-37FD-874F-9D8C-336E537589CE}">
      <dgm:prSet/>
      <dgm:spPr/>
      <dgm:t>
        <a:bodyPr/>
        <a:lstStyle/>
        <a:p>
          <a:pPr>
            <a:buSzPts val="1000"/>
            <a:buFont typeface="Symbol" pitchFamily="2" charset="2"/>
            <a:buChar char=""/>
          </a:pPr>
          <a:r>
            <a:rPr lang="nl-NL" b="1"/>
            <a:t>Waarom:</a:t>
          </a:r>
          <a:r>
            <a:rPr lang="nl-NL"/>
            <a:t> Studenten geven aan moeite te hebben om zich te verbinden met het vak Spaans. Zonder culturele context wordt taal leren als abstract ervaren, en mist men motivatie en toepassing in de praktijk. Daarnaast missen studenten de vaardigheden om in internationale contexten effectief te communiceren en te onderhandelen.</a:t>
          </a:r>
        </a:p>
      </dgm:t>
    </dgm:pt>
    <dgm:pt modelId="{818E6048-FBA2-6E40-B2E8-61CDD9A7BA7E}" type="parTrans" cxnId="{09356418-51B2-3747-B5B6-88D17DC60533}">
      <dgm:prSet/>
      <dgm:spPr/>
      <dgm:t>
        <a:bodyPr/>
        <a:lstStyle/>
        <a:p>
          <a:endParaRPr lang="nl-NL"/>
        </a:p>
      </dgm:t>
    </dgm:pt>
    <dgm:pt modelId="{EA1104F9-EF08-0C41-9832-C3B977874958}" type="sibTrans" cxnId="{09356418-51B2-3747-B5B6-88D17DC60533}">
      <dgm:prSet/>
      <dgm:spPr/>
      <dgm:t>
        <a:bodyPr/>
        <a:lstStyle/>
        <a:p>
          <a:endParaRPr lang="nl-NL"/>
        </a:p>
      </dgm:t>
    </dgm:pt>
    <dgm:pt modelId="{23E902B4-8E53-1544-A72C-F617CC250FE8}">
      <dgm:prSet/>
      <dgm:spPr/>
      <dgm:t>
        <a:bodyPr/>
        <a:lstStyle/>
        <a:p>
          <a:pPr>
            <a:buSzPts val="1000"/>
            <a:buFont typeface="Symbol" pitchFamily="2" charset="2"/>
            <a:buChar char=""/>
          </a:pPr>
          <a:r>
            <a:rPr lang="nl-NL" b="1" dirty="0"/>
            <a:t>Hoe:</a:t>
          </a:r>
          <a:r>
            <a:rPr lang="nl-NL" dirty="0"/>
            <a:t> Studenten krijgen voornamelijk klassikale, grammatica- en vocabulairegerichte lessen. Culturele elementen worden incidenteel behandeld en ontbreken vaak in praktische, ervaringsgerichte werkvormen.</a:t>
          </a:r>
        </a:p>
      </dgm:t>
    </dgm:pt>
    <dgm:pt modelId="{C967CDE8-61DC-7049-AEE0-7872FF1BF4D2}" type="parTrans" cxnId="{0530F4F7-C7B6-FB4F-B776-27CBFCFF43C0}">
      <dgm:prSet/>
      <dgm:spPr/>
      <dgm:t>
        <a:bodyPr/>
        <a:lstStyle/>
        <a:p>
          <a:endParaRPr lang="nl-NL"/>
        </a:p>
      </dgm:t>
    </dgm:pt>
    <dgm:pt modelId="{0ADE52CE-E84A-A442-B445-A3CAA602C925}" type="sibTrans" cxnId="{0530F4F7-C7B6-FB4F-B776-27CBFCFF43C0}">
      <dgm:prSet/>
      <dgm:spPr/>
      <dgm:t>
        <a:bodyPr/>
        <a:lstStyle/>
        <a:p>
          <a:endParaRPr lang="nl-NL"/>
        </a:p>
      </dgm:t>
    </dgm:pt>
    <dgm:pt modelId="{2AC02930-E872-A24F-B59A-D3AED5F1ACD9}" type="pres">
      <dgm:prSet presAssocID="{697FCB2E-8046-41A8-BEFF-B903D24C0F31}" presName="diagram" presStyleCnt="0">
        <dgm:presLayoutVars>
          <dgm:dir/>
          <dgm:resizeHandles val="exact"/>
        </dgm:presLayoutVars>
      </dgm:prSet>
      <dgm:spPr/>
    </dgm:pt>
    <dgm:pt modelId="{DF6040B8-9C38-604D-AE0E-1170F6D28CAA}" type="pres">
      <dgm:prSet presAssocID="{CF2A8374-51D7-A84B-AED6-CAAAF0F2C572}" presName="node" presStyleLbl="node1" presStyleIdx="0" presStyleCnt="6">
        <dgm:presLayoutVars>
          <dgm:bulletEnabled val="1"/>
        </dgm:presLayoutVars>
      </dgm:prSet>
      <dgm:spPr/>
    </dgm:pt>
    <dgm:pt modelId="{06BB232E-CF1C-ED45-999A-822CE2A094A7}" type="pres">
      <dgm:prSet presAssocID="{5F6EEBDD-2E30-9A41-8F83-A5822C95EAC4}" presName="sibTrans" presStyleCnt="0"/>
      <dgm:spPr/>
    </dgm:pt>
    <dgm:pt modelId="{8D7D7EF5-9E57-2248-BDA7-C2342007D3A6}" type="pres">
      <dgm:prSet presAssocID="{51695F0A-6087-5E4C-9758-0066B7D639BA}" presName="node" presStyleLbl="node1" presStyleIdx="1" presStyleCnt="6">
        <dgm:presLayoutVars>
          <dgm:bulletEnabled val="1"/>
        </dgm:presLayoutVars>
      </dgm:prSet>
      <dgm:spPr/>
    </dgm:pt>
    <dgm:pt modelId="{E888F751-A4F4-6247-B5E9-AE5E364D92C1}" type="pres">
      <dgm:prSet presAssocID="{A796A294-6264-604C-A369-792EE41678F9}" presName="sibTrans" presStyleCnt="0"/>
      <dgm:spPr/>
    </dgm:pt>
    <dgm:pt modelId="{89D4F4CD-9B5F-B548-9A7E-E78FF738A937}" type="pres">
      <dgm:prSet presAssocID="{4580B3F5-EA72-2841-98DB-74A91E95703A}" presName="node" presStyleLbl="node1" presStyleIdx="2" presStyleCnt="6">
        <dgm:presLayoutVars>
          <dgm:bulletEnabled val="1"/>
        </dgm:presLayoutVars>
      </dgm:prSet>
      <dgm:spPr/>
    </dgm:pt>
    <dgm:pt modelId="{90F6085C-A8BA-9044-AFCC-8AE06904A092}" type="pres">
      <dgm:prSet presAssocID="{5B9CB3D1-C31A-BE4B-96E1-E5B4ADB71EF8}" presName="sibTrans" presStyleCnt="0"/>
      <dgm:spPr/>
    </dgm:pt>
    <dgm:pt modelId="{386EA7B3-2656-DC4D-84EE-19CD70988174}" type="pres">
      <dgm:prSet presAssocID="{64634FBC-3AC1-2E47-AEEE-A2AD93702587}" presName="node" presStyleLbl="node1" presStyleIdx="3" presStyleCnt="6">
        <dgm:presLayoutVars>
          <dgm:bulletEnabled val="1"/>
        </dgm:presLayoutVars>
      </dgm:prSet>
      <dgm:spPr/>
    </dgm:pt>
    <dgm:pt modelId="{76900CA4-3FAB-D944-89EF-8091B90C466D}" type="pres">
      <dgm:prSet presAssocID="{19AD84E4-B023-834B-935E-A2D95C73E0CE}" presName="sibTrans" presStyleCnt="0"/>
      <dgm:spPr/>
    </dgm:pt>
    <dgm:pt modelId="{0F7009AA-34E0-0B41-932E-C22E4FA38BC2}" type="pres">
      <dgm:prSet presAssocID="{99B5329E-37FD-874F-9D8C-336E537589CE}" presName="node" presStyleLbl="node1" presStyleIdx="4" presStyleCnt="6">
        <dgm:presLayoutVars>
          <dgm:bulletEnabled val="1"/>
        </dgm:presLayoutVars>
      </dgm:prSet>
      <dgm:spPr/>
    </dgm:pt>
    <dgm:pt modelId="{C515C1FE-0236-1D4B-B926-E100B6DA51EB}" type="pres">
      <dgm:prSet presAssocID="{EA1104F9-EF08-0C41-9832-C3B977874958}" presName="sibTrans" presStyleCnt="0"/>
      <dgm:spPr/>
    </dgm:pt>
    <dgm:pt modelId="{56FE8D38-8F2E-B44C-B45A-795420EB642B}" type="pres">
      <dgm:prSet presAssocID="{23E902B4-8E53-1544-A72C-F617CC250FE8}" presName="node" presStyleLbl="node1" presStyleIdx="5" presStyleCnt="6">
        <dgm:presLayoutVars>
          <dgm:bulletEnabled val="1"/>
        </dgm:presLayoutVars>
      </dgm:prSet>
      <dgm:spPr/>
    </dgm:pt>
  </dgm:ptLst>
  <dgm:cxnLst>
    <dgm:cxn modelId="{ADC92B04-E4BE-2B45-AB10-53FD7F64A948}" srcId="{697FCB2E-8046-41A8-BEFF-B903D24C0F31}" destId="{51695F0A-6087-5E4C-9758-0066B7D639BA}" srcOrd="1" destOrd="0" parTransId="{34715114-EDFD-A64C-A4C0-55BFF01C0214}" sibTransId="{A796A294-6264-604C-A369-792EE41678F9}"/>
    <dgm:cxn modelId="{09356418-51B2-3747-B5B6-88D17DC60533}" srcId="{697FCB2E-8046-41A8-BEFF-B903D24C0F31}" destId="{99B5329E-37FD-874F-9D8C-336E537589CE}" srcOrd="4" destOrd="0" parTransId="{818E6048-FBA2-6E40-B2E8-61CDD9A7BA7E}" sibTransId="{EA1104F9-EF08-0C41-9832-C3B977874958}"/>
    <dgm:cxn modelId="{8B00FB1C-A28D-CE4D-9EDD-9FC94873E974}" type="presOf" srcId="{697FCB2E-8046-41A8-BEFF-B903D24C0F31}" destId="{2AC02930-E872-A24F-B59A-D3AED5F1ACD9}" srcOrd="0" destOrd="0" presId="urn:microsoft.com/office/officeart/2005/8/layout/default"/>
    <dgm:cxn modelId="{E5307A5C-042F-6546-9D28-E88E2C541A09}" type="presOf" srcId="{CF2A8374-51D7-A84B-AED6-CAAAF0F2C572}" destId="{DF6040B8-9C38-604D-AE0E-1170F6D28CAA}" srcOrd="0" destOrd="0" presId="urn:microsoft.com/office/officeart/2005/8/layout/default"/>
    <dgm:cxn modelId="{9D827971-5A26-9748-9C12-6BC09486710C}" type="presOf" srcId="{64634FBC-3AC1-2E47-AEEE-A2AD93702587}" destId="{386EA7B3-2656-DC4D-84EE-19CD70988174}" srcOrd="0" destOrd="0" presId="urn:microsoft.com/office/officeart/2005/8/layout/default"/>
    <dgm:cxn modelId="{FC73D096-0191-3540-B02A-9157564BA71C}" type="presOf" srcId="{23E902B4-8E53-1544-A72C-F617CC250FE8}" destId="{56FE8D38-8F2E-B44C-B45A-795420EB642B}" srcOrd="0" destOrd="0" presId="urn:microsoft.com/office/officeart/2005/8/layout/default"/>
    <dgm:cxn modelId="{3B3622AA-7900-1A47-92CA-28D8ABF0D7D1}" srcId="{697FCB2E-8046-41A8-BEFF-B903D24C0F31}" destId="{64634FBC-3AC1-2E47-AEEE-A2AD93702587}" srcOrd="3" destOrd="0" parTransId="{AED89E74-BD79-034C-BAAB-1A1E0BA3FB75}" sibTransId="{19AD84E4-B023-834B-935E-A2D95C73E0CE}"/>
    <dgm:cxn modelId="{66F35AB1-D67B-9142-9586-9808DABDA1E0}" type="presOf" srcId="{99B5329E-37FD-874F-9D8C-336E537589CE}" destId="{0F7009AA-34E0-0B41-932E-C22E4FA38BC2}" srcOrd="0" destOrd="0" presId="urn:microsoft.com/office/officeart/2005/8/layout/default"/>
    <dgm:cxn modelId="{FF4786C0-2327-D245-945C-3CBB2DBA71CC}" type="presOf" srcId="{4580B3F5-EA72-2841-98DB-74A91E95703A}" destId="{89D4F4CD-9B5F-B548-9A7E-E78FF738A937}" srcOrd="0" destOrd="0" presId="urn:microsoft.com/office/officeart/2005/8/layout/default"/>
    <dgm:cxn modelId="{001143CB-F6B5-6D4F-9CC3-6277AE510D78}" srcId="{697FCB2E-8046-41A8-BEFF-B903D24C0F31}" destId="{4580B3F5-EA72-2841-98DB-74A91E95703A}" srcOrd="2" destOrd="0" parTransId="{90A9EFC5-D7F3-6A48-A430-DA4FBAB5780B}" sibTransId="{5B9CB3D1-C31A-BE4B-96E1-E5B4ADB71EF8}"/>
    <dgm:cxn modelId="{2BF5B2D6-547C-804E-A60C-1F8E36E93936}" type="presOf" srcId="{51695F0A-6087-5E4C-9758-0066B7D639BA}" destId="{8D7D7EF5-9E57-2248-BDA7-C2342007D3A6}" srcOrd="0" destOrd="0" presId="urn:microsoft.com/office/officeart/2005/8/layout/default"/>
    <dgm:cxn modelId="{E7BFB1F4-E666-9949-8ADD-AE94568E7C2A}" srcId="{697FCB2E-8046-41A8-BEFF-B903D24C0F31}" destId="{CF2A8374-51D7-A84B-AED6-CAAAF0F2C572}" srcOrd="0" destOrd="0" parTransId="{B9087115-FD9F-2E45-9421-D67BCC76C7B8}" sibTransId="{5F6EEBDD-2E30-9A41-8F83-A5822C95EAC4}"/>
    <dgm:cxn modelId="{0530F4F7-C7B6-FB4F-B776-27CBFCFF43C0}" srcId="{697FCB2E-8046-41A8-BEFF-B903D24C0F31}" destId="{23E902B4-8E53-1544-A72C-F617CC250FE8}" srcOrd="5" destOrd="0" parTransId="{C967CDE8-61DC-7049-AEE0-7872FF1BF4D2}" sibTransId="{0ADE52CE-E84A-A442-B445-A3CAA602C925}"/>
    <dgm:cxn modelId="{049205C3-0871-384E-8C2C-2EC5322E119F}" type="presParOf" srcId="{2AC02930-E872-A24F-B59A-D3AED5F1ACD9}" destId="{DF6040B8-9C38-604D-AE0E-1170F6D28CAA}" srcOrd="0" destOrd="0" presId="urn:microsoft.com/office/officeart/2005/8/layout/default"/>
    <dgm:cxn modelId="{98CC2634-8D05-AD46-80C1-E26D499B0648}" type="presParOf" srcId="{2AC02930-E872-A24F-B59A-D3AED5F1ACD9}" destId="{06BB232E-CF1C-ED45-999A-822CE2A094A7}" srcOrd="1" destOrd="0" presId="urn:microsoft.com/office/officeart/2005/8/layout/default"/>
    <dgm:cxn modelId="{CF0B82BE-FEBC-4743-A5E8-677F9F3EAD6C}" type="presParOf" srcId="{2AC02930-E872-A24F-B59A-D3AED5F1ACD9}" destId="{8D7D7EF5-9E57-2248-BDA7-C2342007D3A6}" srcOrd="2" destOrd="0" presId="urn:microsoft.com/office/officeart/2005/8/layout/default"/>
    <dgm:cxn modelId="{5C831445-E144-1C4A-9637-E43BAE929315}" type="presParOf" srcId="{2AC02930-E872-A24F-B59A-D3AED5F1ACD9}" destId="{E888F751-A4F4-6247-B5E9-AE5E364D92C1}" srcOrd="3" destOrd="0" presId="urn:microsoft.com/office/officeart/2005/8/layout/default"/>
    <dgm:cxn modelId="{F96176BC-4C7C-8645-A7DE-C24FC68798F9}" type="presParOf" srcId="{2AC02930-E872-A24F-B59A-D3AED5F1ACD9}" destId="{89D4F4CD-9B5F-B548-9A7E-E78FF738A937}" srcOrd="4" destOrd="0" presId="urn:microsoft.com/office/officeart/2005/8/layout/default"/>
    <dgm:cxn modelId="{1F7BE5AC-0B50-AC4B-84F5-8A0E9289DD79}" type="presParOf" srcId="{2AC02930-E872-A24F-B59A-D3AED5F1ACD9}" destId="{90F6085C-A8BA-9044-AFCC-8AE06904A092}" srcOrd="5" destOrd="0" presId="urn:microsoft.com/office/officeart/2005/8/layout/default"/>
    <dgm:cxn modelId="{586062F9-728B-4E4B-96E2-3A74E94D137C}" type="presParOf" srcId="{2AC02930-E872-A24F-B59A-D3AED5F1ACD9}" destId="{386EA7B3-2656-DC4D-84EE-19CD70988174}" srcOrd="6" destOrd="0" presId="urn:microsoft.com/office/officeart/2005/8/layout/default"/>
    <dgm:cxn modelId="{41E207B1-B6A7-594F-9B4B-656AA766F2D5}" type="presParOf" srcId="{2AC02930-E872-A24F-B59A-D3AED5F1ACD9}" destId="{76900CA4-3FAB-D944-89EF-8091B90C466D}" srcOrd="7" destOrd="0" presId="urn:microsoft.com/office/officeart/2005/8/layout/default"/>
    <dgm:cxn modelId="{5AC01FE5-8467-A345-BB85-87C2C8067A50}" type="presParOf" srcId="{2AC02930-E872-A24F-B59A-D3AED5F1ACD9}" destId="{0F7009AA-34E0-0B41-932E-C22E4FA38BC2}" srcOrd="8" destOrd="0" presId="urn:microsoft.com/office/officeart/2005/8/layout/default"/>
    <dgm:cxn modelId="{58AAFC3E-DE82-E246-B9FC-6F98B6372E8B}" type="presParOf" srcId="{2AC02930-E872-A24F-B59A-D3AED5F1ACD9}" destId="{C515C1FE-0236-1D4B-B926-E100B6DA51EB}" srcOrd="9" destOrd="0" presId="urn:microsoft.com/office/officeart/2005/8/layout/default"/>
    <dgm:cxn modelId="{E88D3DA6-21C3-7F40-897A-FC6334571D12}" type="presParOf" srcId="{2AC02930-E872-A24F-B59A-D3AED5F1ACD9}" destId="{56FE8D38-8F2E-B44C-B45A-795420EB642B}"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F095F2-8D58-4B0F-ADDF-2D7807B328E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55C8BAE-B5BC-5B46-B425-C6B04B93E9E5}">
      <dgm:prSet/>
      <dgm:spPr/>
      <dgm:t>
        <a:bodyPr/>
        <a:lstStyle/>
        <a:p>
          <a:pPr>
            <a:buSzPts val="1000"/>
            <a:buFont typeface="Symbol" pitchFamily="2" charset="2"/>
            <a:buChar char=""/>
          </a:pPr>
          <a:r>
            <a:rPr lang="nl-NL"/>
            <a:t>Zij krijgen een duidelijke en overdraagbare lesaanpak aangereikt;</a:t>
          </a:r>
        </a:p>
      </dgm:t>
    </dgm:pt>
    <dgm:pt modelId="{24BA9B97-D0D8-8A47-B5F4-4AB6BDC00AE3}" type="parTrans" cxnId="{2630870D-D726-FF4F-B72A-158C21E4CAD0}">
      <dgm:prSet/>
      <dgm:spPr/>
      <dgm:t>
        <a:bodyPr/>
        <a:lstStyle/>
        <a:p>
          <a:endParaRPr lang="nl-NL"/>
        </a:p>
      </dgm:t>
    </dgm:pt>
    <dgm:pt modelId="{12768CDE-9ED2-3E4C-AB0C-EB0655F21682}" type="sibTrans" cxnId="{2630870D-D726-FF4F-B72A-158C21E4CAD0}">
      <dgm:prSet/>
      <dgm:spPr/>
      <dgm:t>
        <a:bodyPr/>
        <a:lstStyle/>
        <a:p>
          <a:endParaRPr lang="nl-NL"/>
        </a:p>
      </dgm:t>
    </dgm:pt>
    <dgm:pt modelId="{072BBC36-FCF1-1B47-B48B-CFADED14F8FC}">
      <dgm:prSet/>
      <dgm:spPr/>
      <dgm:t>
        <a:bodyPr/>
        <a:lstStyle/>
        <a:p>
          <a:pPr>
            <a:buSzPts val="1000"/>
            <a:buFont typeface="Symbol" pitchFamily="2" charset="2"/>
            <a:buChar char=""/>
          </a:pPr>
          <a:r>
            <a:rPr lang="nl-NL"/>
            <a:t>Zij worden geïnspireerd om cultuur op een interactieve manier te integreren in hun lessen;</a:t>
          </a:r>
        </a:p>
      </dgm:t>
    </dgm:pt>
    <dgm:pt modelId="{D2915232-739E-3A40-A0FC-D77B1E8ED84E}" type="parTrans" cxnId="{CCB66473-2931-C54F-B034-5BA6E8289660}">
      <dgm:prSet/>
      <dgm:spPr/>
      <dgm:t>
        <a:bodyPr/>
        <a:lstStyle/>
        <a:p>
          <a:endParaRPr lang="nl-NL"/>
        </a:p>
      </dgm:t>
    </dgm:pt>
    <dgm:pt modelId="{344B2828-C6FE-0949-943D-DDC922261C85}" type="sibTrans" cxnId="{CCB66473-2931-C54F-B034-5BA6E8289660}">
      <dgm:prSet/>
      <dgm:spPr/>
      <dgm:t>
        <a:bodyPr/>
        <a:lstStyle/>
        <a:p>
          <a:endParaRPr lang="nl-NL"/>
        </a:p>
      </dgm:t>
    </dgm:pt>
    <dgm:pt modelId="{DC56624B-C269-6F47-BEF6-74ACA159BE28}">
      <dgm:prSet/>
      <dgm:spPr/>
      <dgm:t>
        <a:bodyPr/>
        <a:lstStyle/>
        <a:p>
          <a:pPr>
            <a:buSzPts val="1000"/>
            <a:buFont typeface="Symbol" pitchFamily="2" charset="2"/>
            <a:buChar char=""/>
          </a:pPr>
          <a:r>
            <a:rPr lang="nl-NL"/>
            <a:t>De methode is toepasbaar op andere culturele thema’s of lesmodules.</a:t>
          </a:r>
        </a:p>
      </dgm:t>
    </dgm:pt>
    <dgm:pt modelId="{E01A2C12-C382-5E43-95AE-11781F65A56E}" type="parTrans" cxnId="{46CBA8DD-C43C-6E46-ACFF-E706A9A765FA}">
      <dgm:prSet/>
      <dgm:spPr/>
      <dgm:t>
        <a:bodyPr/>
        <a:lstStyle/>
        <a:p>
          <a:endParaRPr lang="nl-NL"/>
        </a:p>
      </dgm:t>
    </dgm:pt>
    <dgm:pt modelId="{1EB32293-6A5C-334F-812B-F27122527E6B}" type="sibTrans" cxnId="{46CBA8DD-C43C-6E46-ACFF-E706A9A765FA}">
      <dgm:prSet/>
      <dgm:spPr/>
      <dgm:t>
        <a:bodyPr/>
        <a:lstStyle/>
        <a:p>
          <a:endParaRPr lang="nl-NL"/>
        </a:p>
      </dgm:t>
    </dgm:pt>
    <dgm:pt modelId="{DE95AE4A-0354-104E-AECD-8F38A18E3331}">
      <dgm:prSet/>
      <dgm:spPr/>
      <dgm:t>
        <a:bodyPr/>
        <a:lstStyle/>
        <a:p>
          <a:r>
            <a:rPr lang="nl-NL"/>
            <a:t>Deze interventie draagt bij aan het realiseren van een meer inclusieve, motiverende en praktijkgerichte taalleeromgeving, passend bij de huidige samenleving en het internationale werkveld waarin studenten zich ontwikkelen.</a:t>
          </a:r>
        </a:p>
      </dgm:t>
    </dgm:pt>
    <dgm:pt modelId="{C8FA7AEB-A4DE-4B4C-9092-3A31AA55D510}" type="parTrans" cxnId="{B55952C4-8383-844F-B3EE-5E0B88C9121B}">
      <dgm:prSet/>
      <dgm:spPr/>
      <dgm:t>
        <a:bodyPr/>
        <a:lstStyle/>
        <a:p>
          <a:endParaRPr lang="nl-NL"/>
        </a:p>
      </dgm:t>
    </dgm:pt>
    <dgm:pt modelId="{EF0216A0-F0D0-C940-AC1B-5A011FA50C6A}" type="sibTrans" cxnId="{B55952C4-8383-844F-B3EE-5E0B88C9121B}">
      <dgm:prSet/>
      <dgm:spPr/>
      <dgm:t>
        <a:bodyPr/>
        <a:lstStyle/>
        <a:p>
          <a:endParaRPr lang="nl-NL"/>
        </a:p>
      </dgm:t>
    </dgm:pt>
    <dgm:pt modelId="{2B8BE8D3-7CC3-7E4E-B727-0C60772E407E}" type="pres">
      <dgm:prSet presAssocID="{C5F095F2-8D58-4B0F-ADDF-2D7807B328E0}" presName="outerComposite" presStyleCnt="0">
        <dgm:presLayoutVars>
          <dgm:chMax val="5"/>
          <dgm:dir/>
          <dgm:resizeHandles val="exact"/>
        </dgm:presLayoutVars>
      </dgm:prSet>
      <dgm:spPr/>
    </dgm:pt>
    <dgm:pt modelId="{80E46925-D416-6143-A63B-C0915992C53F}" type="pres">
      <dgm:prSet presAssocID="{C5F095F2-8D58-4B0F-ADDF-2D7807B328E0}" presName="dummyMaxCanvas" presStyleCnt="0">
        <dgm:presLayoutVars/>
      </dgm:prSet>
      <dgm:spPr/>
    </dgm:pt>
    <dgm:pt modelId="{347F883B-F902-6E43-BA46-FB6F6ED062DD}" type="pres">
      <dgm:prSet presAssocID="{C5F095F2-8D58-4B0F-ADDF-2D7807B328E0}" presName="FourNodes_1" presStyleLbl="node1" presStyleIdx="0" presStyleCnt="4">
        <dgm:presLayoutVars>
          <dgm:bulletEnabled val="1"/>
        </dgm:presLayoutVars>
      </dgm:prSet>
      <dgm:spPr/>
    </dgm:pt>
    <dgm:pt modelId="{D3AC2D37-1B59-D846-8830-E0D5492C4494}" type="pres">
      <dgm:prSet presAssocID="{C5F095F2-8D58-4B0F-ADDF-2D7807B328E0}" presName="FourNodes_2" presStyleLbl="node1" presStyleIdx="1" presStyleCnt="4">
        <dgm:presLayoutVars>
          <dgm:bulletEnabled val="1"/>
        </dgm:presLayoutVars>
      </dgm:prSet>
      <dgm:spPr/>
    </dgm:pt>
    <dgm:pt modelId="{4579D6D9-AA02-A844-82CF-83196C87E809}" type="pres">
      <dgm:prSet presAssocID="{C5F095F2-8D58-4B0F-ADDF-2D7807B328E0}" presName="FourNodes_3" presStyleLbl="node1" presStyleIdx="2" presStyleCnt="4">
        <dgm:presLayoutVars>
          <dgm:bulletEnabled val="1"/>
        </dgm:presLayoutVars>
      </dgm:prSet>
      <dgm:spPr/>
    </dgm:pt>
    <dgm:pt modelId="{503E7AD0-FB3F-5845-AD9C-C67BE85B5919}" type="pres">
      <dgm:prSet presAssocID="{C5F095F2-8D58-4B0F-ADDF-2D7807B328E0}" presName="FourNodes_4" presStyleLbl="node1" presStyleIdx="3" presStyleCnt="4">
        <dgm:presLayoutVars>
          <dgm:bulletEnabled val="1"/>
        </dgm:presLayoutVars>
      </dgm:prSet>
      <dgm:spPr/>
    </dgm:pt>
    <dgm:pt modelId="{DC08B17A-459C-154A-960D-4ED49262EEA1}" type="pres">
      <dgm:prSet presAssocID="{C5F095F2-8D58-4B0F-ADDF-2D7807B328E0}" presName="FourConn_1-2" presStyleLbl="fgAccFollowNode1" presStyleIdx="0" presStyleCnt="3">
        <dgm:presLayoutVars>
          <dgm:bulletEnabled val="1"/>
        </dgm:presLayoutVars>
      </dgm:prSet>
      <dgm:spPr/>
    </dgm:pt>
    <dgm:pt modelId="{988E8E1D-7497-3F4D-BB6F-691CB94992C6}" type="pres">
      <dgm:prSet presAssocID="{C5F095F2-8D58-4B0F-ADDF-2D7807B328E0}" presName="FourConn_2-3" presStyleLbl="fgAccFollowNode1" presStyleIdx="1" presStyleCnt="3">
        <dgm:presLayoutVars>
          <dgm:bulletEnabled val="1"/>
        </dgm:presLayoutVars>
      </dgm:prSet>
      <dgm:spPr/>
    </dgm:pt>
    <dgm:pt modelId="{A2E64A32-8E49-FE4B-A7A5-2A5B08849E19}" type="pres">
      <dgm:prSet presAssocID="{C5F095F2-8D58-4B0F-ADDF-2D7807B328E0}" presName="FourConn_3-4" presStyleLbl="fgAccFollowNode1" presStyleIdx="2" presStyleCnt="3">
        <dgm:presLayoutVars>
          <dgm:bulletEnabled val="1"/>
        </dgm:presLayoutVars>
      </dgm:prSet>
      <dgm:spPr/>
    </dgm:pt>
    <dgm:pt modelId="{8CCB24CA-A5A4-A946-95B3-361B98373456}" type="pres">
      <dgm:prSet presAssocID="{C5F095F2-8D58-4B0F-ADDF-2D7807B328E0}" presName="FourNodes_1_text" presStyleLbl="node1" presStyleIdx="3" presStyleCnt="4">
        <dgm:presLayoutVars>
          <dgm:bulletEnabled val="1"/>
        </dgm:presLayoutVars>
      </dgm:prSet>
      <dgm:spPr/>
    </dgm:pt>
    <dgm:pt modelId="{00003EBA-3B4F-4146-868F-ACA8FF98409F}" type="pres">
      <dgm:prSet presAssocID="{C5F095F2-8D58-4B0F-ADDF-2D7807B328E0}" presName="FourNodes_2_text" presStyleLbl="node1" presStyleIdx="3" presStyleCnt="4">
        <dgm:presLayoutVars>
          <dgm:bulletEnabled val="1"/>
        </dgm:presLayoutVars>
      </dgm:prSet>
      <dgm:spPr/>
    </dgm:pt>
    <dgm:pt modelId="{AD0CD73F-8FC0-CD48-8343-ED5B01EFDC4B}" type="pres">
      <dgm:prSet presAssocID="{C5F095F2-8D58-4B0F-ADDF-2D7807B328E0}" presName="FourNodes_3_text" presStyleLbl="node1" presStyleIdx="3" presStyleCnt="4">
        <dgm:presLayoutVars>
          <dgm:bulletEnabled val="1"/>
        </dgm:presLayoutVars>
      </dgm:prSet>
      <dgm:spPr/>
    </dgm:pt>
    <dgm:pt modelId="{39240BC2-5ED3-3445-BFD1-77D9091B1A47}" type="pres">
      <dgm:prSet presAssocID="{C5F095F2-8D58-4B0F-ADDF-2D7807B328E0}" presName="FourNodes_4_text" presStyleLbl="node1" presStyleIdx="3" presStyleCnt="4">
        <dgm:presLayoutVars>
          <dgm:bulletEnabled val="1"/>
        </dgm:presLayoutVars>
      </dgm:prSet>
      <dgm:spPr/>
    </dgm:pt>
  </dgm:ptLst>
  <dgm:cxnLst>
    <dgm:cxn modelId="{2630870D-D726-FF4F-B72A-158C21E4CAD0}" srcId="{C5F095F2-8D58-4B0F-ADDF-2D7807B328E0}" destId="{D55C8BAE-B5BC-5B46-B425-C6B04B93E9E5}" srcOrd="0" destOrd="0" parTransId="{24BA9B97-D0D8-8A47-B5F4-4AB6BDC00AE3}" sibTransId="{12768CDE-9ED2-3E4C-AB0C-EB0655F21682}"/>
    <dgm:cxn modelId="{BF9EC019-4F7D-7346-99D8-E91A47ACDA7C}" type="presOf" srcId="{C5F095F2-8D58-4B0F-ADDF-2D7807B328E0}" destId="{2B8BE8D3-7CC3-7E4E-B727-0C60772E407E}" srcOrd="0" destOrd="0" presId="urn:microsoft.com/office/officeart/2005/8/layout/vProcess5"/>
    <dgm:cxn modelId="{94458F20-AEDB-6443-AD39-8D54BDA6F63B}" type="presOf" srcId="{DC56624B-C269-6F47-BEF6-74ACA159BE28}" destId="{AD0CD73F-8FC0-CD48-8343-ED5B01EFDC4B}" srcOrd="1" destOrd="0" presId="urn:microsoft.com/office/officeart/2005/8/layout/vProcess5"/>
    <dgm:cxn modelId="{8A25D724-ECBF-7449-AE8E-DDBD6060133B}" type="presOf" srcId="{1EB32293-6A5C-334F-812B-F27122527E6B}" destId="{A2E64A32-8E49-FE4B-A7A5-2A5B08849E19}" srcOrd="0" destOrd="0" presId="urn:microsoft.com/office/officeart/2005/8/layout/vProcess5"/>
    <dgm:cxn modelId="{B38DB76F-6387-474F-9ACB-128152095077}" type="presOf" srcId="{DC56624B-C269-6F47-BEF6-74ACA159BE28}" destId="{4579D6D9-AA02-A844-82CF-83196C87E809}" srcOrd="0" destOrd="0" presId="urn:microsoft.com/office/officeart/2005/8/layout/vProcess5"/>
    <dgm:cxn modelId="{CCB66473-2931-C54F-B034-5BA6E8289660}" srcId="{C5F095F2-8D58-4B0F-ADDF-2D7807B328E0}" destId="{072BBC36-FCF1-1B47-B48B-CFADED14F8FC}" srcOrd="1" destOrd="0" parTransId="{D2915232-739E-3A40-A0FC-D77B1E8ED84E}" sibTransId="{344B2828-C6FE-0949-943D-DDC922261C85}"/>
    <dgm:cxn modelId="{91114A8A-A724-2B46-825A-2E48130E841E}" type="presOf" srcId="{12768CDE-9ED2-3E4C-AB0C-EB0655F21682}" destId="{DC08B17A-459C-154A-960D-4ED49262EEA1}" srcOrd="0" destOrd="0" presId="urn:microsoft.com/office/officeart/2005/8/layout/vProcess5"/>
    <dgm:cxn modelId="{97764C90-C1CF-344E-9C2E-44386CD56555}" type="presOf" srcId="{D55C8BAE-B5BC-5B46-B425-C6B04B93E9E5}" destId="{8CCB24CA-A5A4-A946-95B3-361B98373456}" srcOrd="1" destOrd="0" presId="urn:microsoft.com/office/officeart/2005/8/layout/vProcess5"/>
    <dgm:cxn modelId="{EFF82496-5409-4542-8EE9-33126E5E590B}" type="presOf" srcId="{DE95AE4A-0354-104E-AECD-8F38A18E3331}" destId="{503E7AD0-FB3F-5845-AD9C-C67BE85B5919}" srcOrd="0" destOrd="0" presId="urn:microsoft.com/office/officeart/2005/8/layout/vProcess5"/>
    <dgm:cxn modelId="{077CAA9B-1874-5C48-8C7F-1B9A87025E88}" type="presOf" srcId="{072BBC36-FCF1-1B47-B48B-CFADED14F8FC}" destId="{00003EBA-3B4F-4146-868F-ACA8FF98409F}" srcOrd="1" destOrd="0" presId="urn:microsoft.com/office/officeart/2005/8/layout/vProcess5"/>
    <dgm:cxn modelId="{008D01A4-0BBA-2444-A24A-E1A9384C4793}" type="presOf" srcId="{344B2828-C6FE-0949-943D-DDC922261C85}" destId="{988E8E1D-7497-3F4D-BB6F-691CB94992C6}" srcOrd="0" destOrd="0" presId="urn:microsoft.com/office/officeart/2005/8/layout/vProcess5"/>
    <dgm:cxn modelId="{376F3DB0-FE57-D147-904E-1B8C917B94E8}" type="presOf" srcId="{D55C8BAE-B5BC-5B46-B425-C6B04B93E9E5}" destId="{347F883B-F902-6E43-BA46-FB6F6ED062DD}" srcOrd="0" destOrd="0" presId="urn:microsoft.com/office/officeart/2005/8/layout/vProcess5"/>
    <dgm:cxn modelId="{42317BB5-BD9A-AF47-89C1-F41CE99838D0}" type="presOf" srcId="{072BBC36-FCF1-1B47-B48B-CFADED14F8FC}" destId="{D3AC2D37-1B59-D846-8830-E0D5492C4494}" srcOrd="0" destOrd="0" presId="urn:microsoft.com/office/officeart/2005/8/layout/vProcess5"/>
    <dgm:cxn modelId="{B55952C4-8383-844F-B3EE-5E0B88C9121B}" srcId="{C5F095F2-8D58-4B0F-ADDF-2D7807B328E0}" destId="{DE95AE4A-0354-104E-AECD-8F38A18E3331}" srcOrd="3" destOrd="0" parTransId="{C8FA7AEB-A4DE-4B4C-9092-3A31AA55D510}" sibTransId="{EF0216A0-F0D0-C940-AC1B-5A011FA50C6A}"/>
    <dgm:cxn modelId="{46CBA8DD-C43C-6E46-ACFF-E706A9A765FA}" srcId="{C5F095F2-8D58-4B0F-ADDF-2D7807B328E0}" destId="{DC56624B-C269-6F47-BEF6-74ACA159BE28}" srcOrd="2" destOrd="0" parTransId="{E01A2C12-C382-5E43-95AE-11781F65A56E}" sibTransId="{1EB32293-6A5C-334F-812B-F27122527E6B}"/>
    <dgm:cxn modelId="{8D1D2DEC-4E29-874C-9216-5319D3B4B500}" type="presOf" srcId="{DE95AE4A-0354-104E-AECD-8F38A18E3331}" destId="{39240BC2-5ED3-3445-BFD1-77D9091B1A47}" srcOrd="1" destOrd="0" presId="urn:microsoft.com/office/officeart/2005/8/layout/vProcess5"/>
    <dgm:cxn modelId="{2EFC243C-F46B-A940-A38F-2C782FAEFE95}" type="presParOf" srcId="{2B8BE8D3-7CC3-7E4E-B727-0C60772E407E}" destId="{80E46925-D416-6143-A63B-C0915992C53F}" srcOrd="0" destOrd="0" presId="urn:microsoft.com/office/officeart/2005/8/layout/vProcess5"/>
    <dgm:cxn modelId="{1DC02306-A21D-4E42-81A0-0C0609CC2DF7}" type="presParOf" srcId="{2B8BE8D3-7CC3-7E4E-B727-0C60772E407E}" destId="{347F883B-F902-6E43-BA46-FB6F6ED062DD}" srcOrd="1" destOrd="0" presId="urn:microsoft.com/office/officeart/2005/8/layout/vProcess5"/>
    <dgm:cxn modelId="{3AFFC563-58EA-1E46-8B27-0B1692813BF6}" type="presParOf" srcId="{2B8BE8D3-7CC3-7E4E-B727-0C60772E407E}" destId="{D3AC2D37-1B59-D846-8830-E0D5492C4494}" srcOrd="2" destOrd="0" presId="urn:microsoft.com/office/officeart/2005/8/layout/vProcess5"/>
    <dgm:cxn modelId="{C1AF1D0D-2930-1C48-A7F9-ABC57A2BF487}" type="presParOf" srcId="{2B8BE8D3-7CC3-7E4E-B727-0C60772E407E}" destId="{4579D6D9-AA02-A844-82CF-83196C87E809}" srcOrd="3" destOrd="0" presId="urn:microsoft.com/office/officeart/2005/8/layout/vProcess5"/>
    <dgm:cxn modelId="{A62FE8C9-DBF4-4B4E-9B29-62FB849E571E}" type="presParOf" srcId="{2B8BE8D3-7CC3-7E4E-B727-0C60772E407E}" destId="{503E7AD0-FB3F-5845-AD9C-C67BE85B5919}" srcOrd="4" destOrd="0" presId="urn:microsoft.com/office/officeart/2005/8/layout/vProcess5"/>
    <dgm:cxn modelId="{89FC61DB-9305-514F-B670-C80DB9720FE2}" type="presParOf" srcId="{2B8BE8D3-7CC3-7E4E-B727-0C60772E407E}" destId="{DC08B17A-459C-154A-960D-4ED49262EEA1}" srcOrd="5" destOrd="0" presId="urn:microsoft.com/office/officeart/2005/8/layout/vProcess5"/>
    <dgm:cxn modelId="{3D084AA5-BB76-0C43-81F6-D95FFB6BBF5E}" type="presParOf" srcId="{2B8BE8D3-7CC3-7E4E-B727-0C60772E407E}" destId="{988E8E1D-7497-3F4D-BB6F-691CB94992C6}" srcOrd="6" destOrd="0" presId="urn:microsoft.com/office/officeart/2005/8/layout/vProcess5"/>
    <dgm:cxn modelId="{C4887C94-BD25-6943-8EB5-7FBCF0BA8E03}" type="presParOf" srcId="{2B8BE8D3-7CC3-7E4E-B727-0C60772E407E}" destId="{A2E64A32-8E49-FE4B-A7A5-2A5B08849E19}" srcOrd="7" destOrd="0" presId="urn:microsoft.com/office/officeart/2005/8/layout/vProcess5"/>
    <dgm:cxn modelId="{0346493D-FD96-DE42-AF2B-D31F0DE40DCB}" type="presParOf" srcId="{2B8BE8D3-7CC3-7E4E-B727-0C60772E407E}" destId="{8CCB24CA-A5A4-A946-95B3-361B98373456}" srcOrd="8" destOrd="0" presId="urn:microsoft.com/office/officeart/2005/8/layout/vProcess5"/>
    <dgm:cxn modelId="{8C09A2E7-14DD-C148-B5D5-E5D042FFECED}" type="presParOf" srcId="{2B8BE8D3-7CC3-7E4E-B727-0C60772E407E}" destId="{00003EBA-3B4F-4146-868F-ACA8FF98409F}" srcOrd="9" destOrd="0" presId="urn:microsoft.com/office/officeart/2005/8/layout/vProcess5"/>
    <dgm:cxn modelId="{4400AA85-74FF-4E41-B581-0E95D0BDCC93}" type="presParOf" srcId="{2B8BE8D3-7CC3-7E4E-B727-0C60772E407E}" destId="{AD0CD73F-8FC0-CD48-8343-ED5B01EFDC4B}" srcOrd="10" destOrd="0" presId="urn:microsoft.com/office/officeart/2005/8/layout/vProcess5"/>
    <dgm:cxn modelId="{7F6444F4-BB35-A344-A9C1-FBC5BC980008}" type="presParOf" srcId="{2B8BE8D3-7CC3-7E4E-B727-0C60772E407E}" destId="{39240BC2-5ED3-3445-BFD1-77D9091B1A47}"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79F441-9332-42F3-B5A8-B780EDFE6798}"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0F2BD4E7-0512-41FF-BEE3-91D1A22FEC03}">
      <dgm:prSet/>
      <dgm:spPr/>
      <dgm:t>
        <a:bodyPr/>
        <a:lstStyle/>
        <a:p>
          <a:r>
            <a:rPr lang="en-US" dirty="0"/>
            <a:t>Ik </a:t>
          </a:r>
          <a:r>
            <a:rPr lang="en-US" dirty="0" err="1"/>
            <a:t>maak</a:t>
          </a:r>
          <a:r>
            <a:rPr lang="en-US" dirty="0"/>
            <a:t> </a:t>
          </a:r>
          <a:r>
            <a:rPr lang="en-US" dirty="0" err="1"/>
            <a:t>gebruik</a:t>
          </a:r>
          <a:r>
            <a:rPr lang="en-US" dirty="0"/>
            <a:t> van </a:t>
          </a:r>
          <a:r>
            <a:rPr lang="en-US" dirty="0" err="1"/>
            <a:t>een</a:t>
          </a:r>
          <a:r>
            <a:rPr lang="en-US" dirty="0"/>
            <a:t> mixed-method </a:t>
          </a:r>
          <a:r>
            <a:rPr lang="en-US" dirty="0" err="1"/>
            <a:t>aanpak</a:t>
          </a:r>
          <a:r>
            <a:rPr lang="en-US" dirty="0"/>
            <a:t>, </a:t>
          </a:r>
          <a:r>
            <a:rPr lang="en-US" dirty="0" err="1"/>
            <a:t>bestaande</a:t>
          </a:r>
          <a:r>
            <a:rPr lang="en-US" dirty="0"/>
            <a:t> </a:t>
          </a:r>
          <a:r>
            <a:rPr lang="en-US" dirty="0" err="1"/>
            <a:t>uit</a:t>
          </a:r>
          <a:r>
            <a:rPr lang="en-US" dirty="0"/>
            <a:t>:</a:t>
          </a:r>
        </a:p>
      </dgm:t>
    </dgm:pt>
    <dgm:pt modelId="{3C890F06-BF4E-4348-9003-F44CA3270FF8}" type="parTrans" cxnId="{A87C2ADF-9AD9-443C-9156-5F3B5BED0DE3}">
      <dgm:prSet/>
      <dgm:spPr/>
      <dgm:t>
        <a:bodyPr/>
        <a:lstStyle/>
        <a:p>
          <a:endParaRPr lang="en-US"/>
        </a:p>
      </dgm:t>
    </dgm:pt>
    <dgm:pt modelId="{4993516D-7689-4BC9-9943-DBD3B2582764}" type="sibTrans" cxnId="{A87C2ADF-9AD9-443C-9156-5F3B5BED0DE3}">
      <dgm:prSet/>
      <dgm:spPr/>
      <dgm:t>
        <a:bodyPr/>
        <a:lstStyle/>
        <a:p>
          <a:endParaRPr lang="en-US"/>
        </a:p>
      </dgm:t>
    </dgm:pt>
    <dgm:pt modelId="{73CAE382-53A1-4775-9C64-F852C0C760B9}">
      <dgm:prSet/>
      <dgm:spPr/>
      <dgm:t>
        <a:bodyPr/>
        <a:lstStyle/>
        <a:p>
          <a:r>
            <a:rPr lang="en-US" b="1"/>
            <a:t>Observaties</a:t>
          </a:r>
          <a:r>
            <a:rPr lang="en-US"/>
            <a:t> tijdens het Colombia Festival</a:t>
          </a:r>
        </a:p>
      </dgm:t>
    </dgm:pt>
    <dgm:pt modelId="{F257A73E-8529-4B3B-90B3-456BDC408E74}" type="parTrans" cxnId="{BBFFF0F9-56A8-4E56-97F3-8EA87524E2D0}">
      <dgm:prSet/>
      <dgm:spPr/>
      <dgm:t>
        <a:bodyPr/>
        <a:lstStyle/>
        <a:p>
          <a:endParaRPr lang="en-US"/>
        </a:p>
      </dgm:t>
    </dgm:pt>
    <dgm:pt modelId="{01ABDBE2-AAAC-4359-81CB-1836F462A98C}" type="sibTrans" cxnId="{BBFFF0F9-56A8-4E56-97F3-8EA87524E2D0}">
      <dgm:prSet/>
      <dgm:spPr/>
      <dgm:t>
        <a:bodyPr/>
        <a:lstStyle/>
        <a:p>
          <a:endParaRPr lang="en-US"/>
        </a:p>
      </dgm:t>
    </dgm:pt>
    <dgm:pt modelId="{69A76A02-F228-463D-8E46-16109B76A045}">
      <dgm:prSet/>
      <dgm:spPr/>
      <dgm:t>
        <a:bodyPr/>
        <a:lstStyle/>
        <a:p>
          <a:r>
            <a:rPr lang="en-US" b="1"/>
            <a:t>Interviews</a:t>
          </a:r>
          <a:r>
            <a:rPr lang="en-US"/>
            <a:t> met collega-docenten Spaans</a:t>
          </a:r>
        </a:p>
      </dgm:t>
    </dgm:pt>
    <dgm:pt modelId="{77E05533-41CF-471C-802D-2B6557D60330}" type="parTrans" cxnId="{58DC013A-1736-46B6-86C1-84873D8D30BC}">
      <dgm:prSet/>
      <dgm:spPr/>
      <dgm:t>
        <a:bodyPr/>
        <a:lstStyle/>
        <a:p>
          <a:endParaRPr lang="en-US"/>
        </a:p>
      </dgm:t>
    </dgm:pt>
    <dgm:pt modelId="{7416DAEE-EB1D-4B29-BFC4-B50FA63C211D}" type="sibTrans" cxnId="{58DC013A-1736-46B6-86C1-84873D8D30BC}">
      <dgm:prSet/>
      <dgm:spPr/>
      <dgm:t>
        <a:bodyPr/>
        <a:lstStyle/>
        <a:p>
          <a:endParaRPr lang="en-US"/>
        </a:p>
      </dgm:t>
    </dgm:pt>
    <dgm:pt modelId="{747C2F04-880E-43CD-8D73-2DA57FA5DE15}">
      <dgm:prSet/>
      <dgm:spPr/>
      <dgm:t>
        <a:bodyPr/>
        <a:lstStyle/>
        <a:p>
          <a:r>
            <a:rPr lang="en-US" b="1" dirty="0"/>
            <a:t>Korte </a:t>
          </a:r>
          <a:r>
            <a:rPr lang="en-US" b="1" dirty="0" err="1"/>
            <a:t>evaluatie-enquêtes</a:t>
          </a:r>
          <a:r>
            <a:rPr lang="en-US" dirty="0"/>
            <a:t> </a:t>
          </a:r>
          <a:r>
            <a:rPr lang="en-US" dirty="0" err="1"/>
            <a:t>onder</a:t>
          </a:r>
          <a:r>
            <a:rPr lang="en-US" dirty="0"/>
            <a:t> </a:t>
          </a:r>
          <a:r>
            <a:rPr lang="en-US" dirty="0" err="1"/>
            <a:t>studenten</a:t>
          </a:r>
          <a:r>
            <a:rPr lang="en-US" dirty="0"/>
            <a:t> die </a:t>
          </a:r>
          <a:r>
            <a:rPr lang="en-US" dirty="0" err="1"/>
            <a:t>deelnamen</a:t>
          </a:r>
          <a:r>
            <a:rPr lang="en-US" dirty="0"/>
            <a:t> </a:t>
          </a:r>
          <a:r>
            <a:rPr lang="en-US" dirty="0" err="1"/>
            <a:t>aan</a:t>
          </a:r>
          <a:r>
            <a:rPr lang="en-US" dirty="0"/>
            <a:t> de lessen </a:t>
          </a:r>
          <a:r>
            <a:rPr lang="en-US" dirty="0" err="1"/>
            <a:t>en</a:t>
          </a:r>
          <a:r>
            <a:rPr lang="en-US" dirty="0"/>
            <a:t> het festival</a:t>
          </a:r>
        </a:p>
      </dgm:t>
    </dgm:pt>
    <dgm:pt modelId="{94EF1426-067B-48DF-A797-F93B8B1361A0}" type="parTrans" cxnId="{8C27BB5F-AAFF-4D7B-858C-0F2DD5A0AFE0}">
      <dgm:prSet/>
      <dgm:spPr/>
      <dgm:t>
        <a:bodyPr/>
        <a:lstStyle/>
        <a:p>
          <a:endParaRPr lang="en-US"/>
        </a:p>
      </dgm:t>
    </dgm:pt>
    <dgm:pt modelId="{BBD68212-1501-4377-8746-078DE6F5A839}" type="sibTrans" cxnId="{8C27BB5F-AAFF-4D7B-858C-0F2DD5A0AFE0}">
      <dgm:prSet/>
      <dgm:spPr/>
      <dgm:t>
        <a:bodyPr/>
        <a:lstStyle/>
        <a:p>
          <a:endParaRPr lang="en-US"/>
        </a:p>
      </dgm:t>
    </dgm:pt>
    <dgm:pt modelId="{D5ACEFE3-0E8C-47D8-A3BE-C45AFE6A7CAE}">
      <dgm:prSet/>
      <dgm:spPr/>
      <dgm:t>
        <a:bodyPr/>
        <a:lstStyle/>
        <a:p>
          <a:r>
            <a:rPr lang="en-US" b="1"/>
            <a:t>Onderzoeksinstrumenten:</a:t>
          </a:r>
          <a:endParaRPr lang="en-US"/>
        </a:p>
      </dgm:t>
    </dgm:pt>
    <dgm:pt modelId="{24D91B0A-203A-461E-9B26-40B50C89824B}" type="parTrans" cxnId="{25BEF4D6-D67C-4413-A26F-BC19DB356236}">
      <dgm:prSet/>
      <dgm:spPr/>
      <dgm:t>
        <a:bodyPr/>
        <a:lstStyle/>
        <a:p>
          <a:endParaRPr lang="en-US"/>
        </a:p>
      </dgm:t>
    </dgm:pt>
    <dgm:pt modelId="{48A2C0A1-A298-4EB2-AA6E-E7396EDF683E}" type="sibTrans" cxnId="{25BEF4D6-D67C-4413-A26F-BC19DB356236}">
      <dgm:prSet/>
      <dgm:spPr/>
      <dgm:t>
        <a:bodyPr/>
        <a:lstStyle/>
        <a:p>
          <a:endParaRPr lang="en-US"/>
        </a:p>
      </dgm:t>
    </dgm:pt>
    <dgm:pt modelId="{19DCF9CC-0DE9-45A6-B87B-DD8A13F00B49}">
      <dgm:prSet/>
      <dgm:spPr/>
      <dgm:t>
        <a:bodyPr/>
        <a:lstStyle/>
        <a:p>
          <a:r>
            <a:rPr lang="en-US" b="1"/>
            <a:t>Enquêtevragen</a:t>
          </a:r>
          <a:r>
            <a:rPr lang="en-US"/>
            <a:t>: Gericht op culturele beleving, motivatie, taalgebruik en betrokkenheid</a:t>
          </a:r>
        </a:p>
      </dgm:t>
    </dgm:pt>
    <dgm:pt modelId="{49768C75-1A33-4F48-8F9C-DC3E2160ED72}" type="parTrans" cxnId="{5B53C2CD-2000-4C2E-AB5C-9F617AC1A676}">
      <dgm:prSet/>
      <dgm:spPr/>
      <dgm:t>
        <a:bodyPr/>
        <a:lstStyle/>
        <a:p>
          <a:endParaRPr lang="en-US"/>
        </a:p>
      </dgm:t>
    </dgm:pt>
    <dgm:pt modelId="{A16812C0-4CE6-41EE-B549-5D6230434C29}" type="sibTrans" cxnId="{5B53C2CD-2000-4C2E-AB5C-9F617AC1A676}">
      <dgm:prSet/>
      <dgm:spPr/>
      <dgm:t>
        <a:bodyPr/>
        <a:lstStyle/>
        <a:p>
          <a:endParaRPr lang="en-US"/>
        </a:p>
      </dgm:t>
    </dgm:pt>
    <dgm:pt modelId="{798E5FB3-EA67-43F0-808C-96F29228C5A2}">
      <dgm:prSet/>
      <dgm:spPr/>
      <dgm:t>
        <a:bodyPr/>
        <a:lstStyle/>
        <a:p>
          <a:r>
            <a:rPr lang="en-US" b="1" dirty="0" err="1"/>
            <a:t>Observatieformulieren</a:t>
          </a:r>
          <a:r>
            <a:rPr lang="en-US" dirty="0"/>
            <a:t>: Voor </a:t>
          </a:r>
          <a:r>
            <a:rPr lang="en-US" dirty="0" err="1"/>
            <a:t>systematische</a:t>
          </a:r>
          <a:r>
            <a:rPr lang="en-US" dirty="0"/>
            <a:t> </a:t>
          </a:r>
          <a:r>
            <a:rPr lang="en-US" dirty="0" err="1"/>
            <a:t>beschrijving</a:t>
          </a:r>
          <a:r>
            <a:rPr lang="en-US" dirty="0"/>
            <a:t> van </a:t>
          </a:r>
          <a:r>
            <a:rPr lang="en-US" dirty="0" err="1"/>
            <a:t>studentenactiviteit</a:t>
          </a:r>
          <a:r>
            <a:rPr lang="en-US" dirty="0"/>
            <a:t> </a:t>
          </a:r>
          <a:r>
            <a:rPr lang="en-US" dirty="0" err="1"/>
            <a:t>en</a:t>
          </a:r>
          <a:r>
            <a:rPr lang="en-US" dirty="0"/>
            <a:t> </a:t>
          </a:r>
          <a:r>
            <a:rPr lang="en-US" dirty="0" err="1"/>
            <a:t>interactie</a:t>
          </a:r>
          <a:endParaRPr lang="en-US" dirty="0"/>
        </a:p>
      </dgm:t>
    </dgm:pt>
    <dgm:pt modelId="{6AFA91D2-E565-4F61-AA0A-058577E64F9F}" type="parTrans" cxnId="{B0076D50-898A-4B1A-9A9C-DCAEDCC8C221}">
      <dgm:prSet/>
      <dgm:spPr/>
      <dgm:t>
        <a:bodyPr/>
        <a:lstStyle/>
        <a:p>
          <a:endParaRPr lang="en-US"/>
        </a:p>
      </dgm:t>
    </dgm:pt>
    <dgm:pt modelId="{95BD037D-4B24-4AF4-901A-0586243EDEB6}" type="sibTrans" cxnId="{B0076D50-898A-4B1A-9A9C-DCAEDCC8C221}">
      <dgm:prSet/>
      <dgm:spPr/>
      <dgm:t>
        <a:bodyPr/>
        <a:lstStyle/>
        <a:p>
          <a:endParaRPr lang="en-US"/>
        </a:p>
      </dgm:t>
    </dgm:pt>
    <dgm:pt modelId="{A300F4B0-A7FC-4A46-A5F7-1E7DC9542C76}">
      <dgm:prSet/>
      <dgm:spPr/>
      <dgm:t>
        <a:bodyPr/>
        <a:lstStyle/>
        <a:p>
          <a:r>
            <a:rPr lang="en-US" b="1" dirty="0" err="1"/>
            <a:t>Interviewschema</a:t>
          </a:r>
          <a:r>
            <a:rPr lang="en-US" dirty="0"/>
            <a:t>: Voor </a:t>
          </a:r>
          <a:r>
            <a:rPr lang="en-US" dirty="0" err="1"/>
            <a:t>gesprekken</a:t>
          </a:r>
          <a:r>
            <a:rPr lang="en-US" dirty="0"/>
            <a:t> met </a:t>
          </a:r>
          <a:r>
            <a:rPr lang="en-US" dirty="0" err="1"/>
            <a:t>collega’s</a:t>
          </a:r>
          <a:r>
            <a:rPr lang="en-US" dirty="0"/>
            <a:t> over </a:t>
          </a:r>
          <a:r>
            <a:rPr lang="en-US" dirty="0" err="1"/>
            <a:t>toepasbaarheid</a:t>
          </a:r>
          <a:r>
            <a:rPr lang="en-US" dirty="0"/>
            <a:t>, </a:t>
          </a:r>
          <a:r>
            <a:rPr lang="en-US" dirty="0" err="1"/>
            <a:t>succesfactoren</a:t>
          </a:r>
          <a:r>
            <a:rPr lang="en-US" dirty="0"/>
            <a:t> </a:t>
          </a:r>
          <a:r>
            <a:rPr lang="en-US" dirty="0" err="1"/>
            <a:t>en</a:t>
          </a:r>
          <a:r>
            <a:rPr lang="en-US" dirty="0"/>
            <a:t> </a:t>
          </a:r>
          <a:r>
            <a:rPr lang="en-US" dirty="0" err="1"/>
            <a:t>verbeterpunten</a:t>
          </a:r>
          <a:endParaRPr lang="en-US" dirty="0"/>
        </a:p>
      </dgm:t>
    </dgm:pt>
    <dgm:pt modelId="{0BB15A49-B9D1-48EF-9AA7-B267BD69469C}" type="parTrans" cxnId="{C2228C4A-D382-4877-8ADE-A240682A4AB3}">
      <dgm:prSet/>
      <dgm:spPr/>
      <dgm:t>
        <a:bodyPr/>
        <a:lstStyle/>
        <a:p>
          <a:endParaRPr lang="en-US"/>
        </a:p>
      </dgm:t>
    </dgm:pt>
    <dgm:pt modelId="{6B18C811-FE9B-4A0F-99ED-F543E1743FAE}" type="sibTrans" cxnId="{C2228C4A-D382-4877-8ADE-A240682A4AB3}">
      <dgm:prSet/>
      <dgm:spPr/>
      <dgm:t>
        <a:bodyPr/>
        <a:lstStyle/>
        <a:p>
          <a:endParaRPr lang="en-US"/>
        </a:p>
      </dgm:t>
    </dgm:pt>
    <dgm:pt modelId="{66EAEBFE-C0D3-42BA-B112-52367B9A88B1}">
      <dgm:prSet custT="1"/>
      <dgm:spPr/>
      <dgm:t>
        <a:bodyPr/>
        <a:lstStyle/>
        <a:p>
          <a:r>
            <a:rPr lang="en-US" sz="1300" b="1" dirty="0" err="1"/>
            <a:t>Respondenten</a:t>
          </a:r>
          <a:endParaRPr lang="en-US" sz="1300" dirty="0"/>
        </a:p>
      </dgm:t>
    </dgm:pt>
    <dgm:pt modelId="{894736CE-AA39-4F47-9220-5343DEF6B005}" type="parTrans" cxnId="{7D711AEB-4EC1-4650-B17B-F128F92BD8AE}">
      <dgm:prSet/>
      <dgm:spPr/>
      <dgm:t>
        <a:bodyPr/>
        <a:lstStyle/>
        <a:p>
          <a:endParaRPr lang="en-US"/>
        </a:p>
      </dgm:t>
    </dgm:pt>
    <dgm:pt modelId="{77F54729-4AB0-4F5E-91C1-69C945D8E029}" type="sibTrans" cxnId="{7D711AEB-4EC1-4650-B17B-F128F92BD8AE}">
      <dgm:prSet/>
      <dgm:spPr/>
      <dgm:t>
        <a:bodyPr/>
        <a:lstStyle/>
        <a:p>
          <a:endParaRPr lang="en-US"/>
        </a:p>
      </dgm:t>
    </dgm:pt>
    <dgm:pt modelId="{E8CE199A-ABD3-495B-B043-82395FC9562C}">
      <dgm:prSet/>
      <dgm:spPr/>
      <dgm:t>
        <a:bodyPr/>
        <a:lstStyle/>
        <a:p>
          <a:r>
            <a:rPr lang="en-US"/>
            <a:t>Studenten van TIO (Amsterdam, Rotterdam, Utrecht) die deelnamen aan het Colombia Festival</a:t>
          </a:r>
        </a:p>
      </dgm:t>
    </dgm:pt>
    <dgm:pt modelId="{533EF5FC-A02E-40CB-B9AC-A5387FA68529}" type="parTrans" cxnId="{62B505E1-97BF-46E9-A078-E3D3630F1F50}">
      <dgm:prSet/>
      <dgm:spPr/>
      <dgm:t>
        <a:bodyPr/>
        <a:lstStyle/>
        <a:p>
          <a:endParaRPr lang="en-US"/>
        </a:p>
      </dgm:t>
    </dgm:pt>
    <dgm:pt modelId="{64F88F35-75FC-4D3A-AC3F-2335797A60D0}" type="sibTrans" cxnId="{62B505E1-97BF-46E9-A078-E3D3630F1F50}">
      <dgm:prSet/>
      <dgm:spPr/>
      <dgm:t>
        <a:bodyPr/>
        <a:lstStyle/>
        <a:p>
          <a:endParaRPr lang="en-US"/>
        </a:p>
      </dgm:t>
    </dgm:pt>
    <dgm:pt modelId="{B528BB2B-463B-4926-8BA9-83EE2CA23536}">
      <dgm:prSet/>
      <dgm:spPr/>
      <dgm:t>
        <a:bodyPr/>
        <a:lstStyle/>
        <a:p>
          <a:r>
            <a:rPr lang="en-US"/>
            <a:t>Collega-docenten Spaans die werkten met het lesmateriaal en/of aanwezig waren bij het festival</a:t>
          </a:r>
        </a:p>
      </dgm:t>
    </dgm:pt>
    <dgm:pt modelId="{40738DC6-B39D-4218-B6C3-7231425C177D}" type="parTrans" cxnId="{6CE9B13B-9F9E-46AC-B5AE-B38979E513A2}">
      <dgm:prSet/>
      <dgm:spPr/>
      <dgm:t>
        <a:bodyPr/>
        <a:lstStyle/>
        <a:p>
          <a:endParaRPr lang="en-US"/>
        </a:p>
      </dgm:t>
    </dgm:pt>
    <dgm:pt modelId="{2B396F1B-0C37-4D24-82CD-3CC7E9C7D056}" type="sibTrans" cxnId="{6CE9B13B-9F9E-46AC-B5AE-B38979E513A2}">
      <dgm:prSet/>
      <dgm:spPr/>
      <dgm:t>
        <a:bodyPr/>
        <a:lstStyle/>
        <a:p>
          <a:endParaRPr lang="en-US"/>
        </a:p>
      </dgm:t>
    </dgm:pt>
    <dgm:pt modelId="{D8938206-DF94-5546-B11D-E6139BAC945F}" type="pres">
      <dgm:prSet presAssocID="{6679F441-9332-42F3-B5A8-B780EDFE6798}" presName="Name0" presStyleCnt="0">
        <dgm:presLayoutVars>
          <dgm:dir/>
          <dgm:animLvl val="lvl"/>
          <dgm:resizeHandles val="exact"/>
        </dgm:presLayoutVars>
      </dgm:prSet>
      <dgm:spPr/>
    </dgm:pt>
    <dgm:pt modelId="{B17C4F25-FDEB-FA41-9619-FEDC47C88E57}" type="pres">
      <dgm:prSet presAssocID="{0F2BD4E7-0512-41FF-BEE3-91D1A22FEC03}" presName="linNode" presStyleCnt="0"/>
      <dgm:spPr/>
    </dgm:pt>
    <dgm:pt modelId="{1FBC5520-F34E-7C4F-89AF-059526C9A942}" type="pres">
      <dgm:prSet presAssocID="{0F2BD4E7-0512-41FF-BEE3-91D1A22FEC03}" presName="parentText" presStyleLbl="alignNode1" presStyleIdx="0" presStyleCnt="3">
        <dgm:presLayoutVars>
          <dgm:chMax val="1"/>
          <dgm:bulletEnabled/>
        </dgm:presLayoutVars>
      </dgm:prSet>
      <dgm:spPr/>
    </dgm:pt>
    <dgm:pt modelId="{83296214-E311-5A4B-92D9-EE2751F122CA}" type="pres">
      <dgm:prSet presAssocID="{0F2BD4E7-0512-41FF-BEE3-91D1A22FEC03}" presName="descendantText" presStyleLbl="alignAccFollowNode1" presStyleIdx="0" presStyleCnt="3">
        <dgm:presLayoutVars>
          <dgm:bulletEnabled/>
        </dgm:presLayoutVars>
      </dgm:prSet>
      <dgm:spPr/>
    </dgm:pt>
    <dgm:pt modelId="{1D1285A8-4A24-9B4A-B687-F3998D244E1F}" type="pres">
      <dgm:prSet presAssocID="{4993516D-7689-4BC9-9943-DBD3B2582764}" presName="sp" presStyleCnt="0"/>
      <dgm:spPr/>
    </dgm:pt>
    <dgm:pt modelId="{1B91966E-6A60-584C-A1DF-2AFF93A29AEF}" type="pres">
      <dgm:prSet presAssocID="{D5ACEFE3-0E8C-47D8-A3BE-C45AFE6A7CAE}" presName="linNode" presStyleCnt="0"/>
      <dgm:spPr/>
    </dgm:pt>
    <dgm:pt modelId="{8AB5A578-2100-A346-8F67-B889534C044D}" type="pres">
      <dgm:prSet presAssocID="{D5ACEFE3-0E8C-47D8-A3BE-C45AFE6A7CAE}" presName="parentText" presStyleLbl="alignNode1" presStyleIdx="1" presStyleCnt="3">
        <dgm:presLayoutVars>
          <dgm:chMax val="1"/>
          <dgm:bulletEnabled/>
        </dgm:presLayoutVars>
      </dgm:prSet>
      <dgm:spPr/>
    </dgm:pt>
    <dgm:pt modelId="{0BC90F60-F39A-B747-949B-C96F7D7FF6CE}" type="pres">
      <dgm:prSet presAssocID="{D5ACEFE3-0E8C-47D8-A3BE-C45AFE6A7CAE}" presName="descendantText" presStyleLbl="alignAccFollowNode1" presStyleIdx="1" presStyleCnt="3">
        <dgm:presLayoutVars>
          <dgm:bulletEnabled/>
        </dgm:presLayoutVars>
      </dgm:prSet>
      <dgm:spPr/>
    </dgm:pt>
    <dgm:pt modelId="{A191053D-CCA5-9F4E-B5C5-42980D133E81}" type="pres">
      <dgm:prSet presAssocID="{48A2C0A1-A298-4EB2-AA6E-E7396EDF683E}" presName="sp" presStyleCnt="0"/>
      <dgm:spPr/>
    </dgm:pt>
    <dgm:pt modelId="{57E9CB9A-EA96-2946-A48A-5048E2363AAD}" type="pres">
      <dgm:prSet presAssocID="{66EAEBFE-C0D3-42BA-B112-52367B9A88B1}" presName="linNode" presStyleCnt="0"/>
      <dgm:spPr/>
    </dgm:pt>
    <dgm:pt modelId="{5535643A-5311-3B4F-9E20-7F577E87EAF8}" type="pres">
      <dgm:prSet presAssocID="{66EAEBFE-C0D3-42BA-B112-52367B9A88B1}" presName="parentText" presStyleLbl="alignNode1" presStyleIdx="2" presStyleCnt="3">
        <dgm:presLayoutVars>
          <dgm:chMax val="1"/>
          <dgm:bulletEnabled/>
        </dgm:presLayoutVars>
      </dgm:prSet>
      <dgm:spPr/>
    </dgm:pt>
    <dgm:pt modelId="{C5E9899E-7FCB-8741-98CF-64C3E67C1563}" type="pres">
      <dgm:prSet presAssocID="{66EAEBFE-C0D3-42BA-B112-52367B9A88B1}" presName="descendantText" presStyleLbl="alignAccFollowNode1" presStyleIdx="2" presStyleCnt="3">
        <dgm:presLayoutVars>
          <dgm:bulletEnabled/>
        </dgm:presLayoutVars>
      </dgm:prSet>
      <dgm:spPr/>
    </dgm:pt>
  </dgm:ptLst>
  <dgm:cxnLst>
    <dgm:cxn modelId="{3FD60F0B-975F-B840-AC9D-7309F731C0EF}" type="presOf" srcId="{A300F4B0-A7FC-4A46-A5F7-1E7DC9542C76}" destId="{0BC90F60-F39A-B747-949B-C96F7D7FF6CE}" srcOrd="0" destOrd="2" presId="urn:microsoft.com/office/officeart/2016/7/layout/VerticalSolidActionList"/>
    <dgm:cxn modelId="{D98F3729-B9BA-5D49-96FC-1146ADB85487}" type="presOf" srcId="{E8CE199A-ABD3-495B-B043-82395FC9562C}" destId="{C5E9899E-7FCB-8741-98CF-64C3E67C1563}" srcOrd="0" destOrd="0" presId="urn:microsoft.com/office/officeart/2016/7/layout/VerticalSolidActionList"/>
    <dgm:cxn modelId="{58DC013A-1736-46B6-86C1-84873D8D30BC}" srcId="{0F2BD4E7-0512-41FF-BEE3-91D1A22FEC03}" destId="{69A76A02-F228-463D-8E46-16109B76A045}" srcOrd="1" destOrd="0" parTransId="{77E05533-41CF-471C-802D-2B6557D60330}" sibTransId="{7416DAEE-EB1D-4B29-BFC4-B50FA63C211D}"/>
    <dgm:cxn modelId="{6CE9B13B-9F9E-46AC-B5AE-B38979E513A2}" srcId="{66EAEBFE-C0D3-42BA-B112-52367B9A88B1}" destId="{B528BB2B-463B-4926-8BA9-83EE2CA23536}" srcOrd="1" destOrd="0" parTransId="{40738DC6-B39D-4218-B6C3-7231425C177D}" sibTransId="{2B396F1B-0C37-4D24-82CD-3CC7E9C7D056}"/>
    <dgm:cxn modelId="{9F9B4A48-7E9B-4C45-A596-2719A20592AE}" type="presOf" srcId="{798E5FB3-EA67-43F0-808C-96F29228C5A2}" destId="{0BC90F60-F39A-B747-949B-C96F7D7FF6CE}" srcOrd="0" destOrd="1" presId="urn:microsoft.com/office/officeart/2016/7/layout/VerticalSolidActionList"/>
    <dgm:cxn modelId="{C2228C4A-D382-4877-8ADE-A240682A4AB3}" srcId="{D5ACEFE3-0E8C-47D8-A3BE-C45AFE6A7CAE}" destId="{A300F4B0-A7FC-4A46-A5F7-1E7DC9542C76}" srcOrd="2" destOrd="0" parTransId="{0BB15A49-B9D1-48EF-9AA7-B267BD69469C}" sibTransId="{6B18C811-FE9B-4A0F-99ED-F543E1743FAE}"/>
    <dgm:cxn modelId="{B0076D50-898A-4B1A-9A9C-DCAEDCC8C221}" srcId="{D5ACEFE3-0E8C-47D8-A3BE-C45AFE6A7CAE}" destId="{798E5FB3-EA67-43F0-808C-96F29228C5A2}" srcOrd="1" destOrd="0" parTransId="{6AFA91D2-E565-4F61-AA0A-058577E64F9F}" sibTransId="{95BD037D-4B24-4AF4-901A-0586243EDEB6}"/>
    <dgm:cxn modelId="{EA93CF56-CDE5-574D-8352-C0DC5371E956}" type="presOf" srcId="{D5ACEFE3-0E8C-47D8-A3BE-C45AFE6A7CAE}" destId="{8AB5A578-2100-A346-8F67-B889534C044D}" srcOrd="0" destOrd="0" presId="urn:microsoft.com/office/officeart/2016/7/layout/VerticalSolidActionList"/>
    <dgm:cxn modelId="{8C27BB5F-AAFF-4D7B-858C-0F2DD5A0AFE0}" srcId="{0F2BD4E7-0512-41FF-BEE3-91D1A22FEC03}" destId="{747C2F04-880E-43CD-8D73-2DA57FA5DE15}" srcOrd="2" destOrd="0" parTransId="{94EF1426-067B-48DF-A797-F93B8B1361A0}" sibTransId="{BBD68212-1501-4377-8746-078DE6F5A839}"/>
    <dgm:cxn modelId="{4FF87765-C3B0-374C-BB3E-8486F8A2A1DD}" type="presOf" srcId="{B528BB2B-463B-4926-8BA9-83EE2CA23536}" destId="{C5E9899E-7FCB-8741-98CF-64C3E67C1563}" srcOrd="0" destOrd="1" presId="urn:microsoft.com/office/officeart/2016/7/layout/VerticalSolidActionList"/>
    <dgm:cxn modelId="{12AD4F83-F15B-DB44-B860-EFAEB171F4F6}" type="presOf" srcId="{6679F441-9332-42F3-B5A8-B780EDFE6798}" destId="{D8938206-DF94-5546-B11D-E6139BAC945F}" srcOrd="0" destOrd="0" presId="urn:microsoft.com/office/officeart/2016/7/layout/VerticalSolidActionList"/>
    <dgm:cxn modelId="{A3E74699-8B20-2B4D-804D-02D599DA901D}" type="presOf" srcId="{19DCF9CC-0DE9-45A6-B87B-DD8A13F00B49}" destId="{0BC90F60-F39A-B747-949B-C96F7D7FF6CE}" srcOrd="0" destOrd="0" presId="urn:microsoft.com/office/officeart/2016/7/layout/VerticalSolidActionList"/>
    <dgm:cxn modelId="{6D8DB8AF-0FE0-3C49-AB35-595539259F0A}" type="presOf" srcId="{0F2BD4E7-0512-41FF-BEE3-91D1A22FEC03}" destId="{1FBC5520-F34E-7C4F-89AF-059526C9A942}" srcOrd="0" destOrd="0" presId="urn:microsoft.com/office/officeart/2016/7/layout/VerticalSolidActionList"/>
    <dgm:cxn modelId="{F7A36EC2-D999-7248-BF08-AFC3A8DC7DA0}" type="presOf" srcId="{747C2F04-880E-43CD-8D73-2DA57FA5DE15}" destId="{83296214-E311-5A4B-92D9-EE2751F122CA}" srcOrd="0" destOrd="2" presId="urn:microsoft.com/office/officeart/2016/7/layout/VerticalSolidActionList"/>
    <dgm:cxn modelId="{5B53C2CD-2000-4C2E-AB5C-9F617AC1A676}" srcId="{D5ACEFE3-0E8C-47D8-A3BE-C45AFE6A7CAE}" destId="{19DCF9CC-0DE9-45A6-B87B-DD8A13F00B49}" srcOrd="0" destOrd="0" parTransId="{49768C75-1A33-4F48-8F9C-DC3E2160ED72}" sibTransId="{A16812C0-4CE6-41EE-B549-5D6230434C29}"/>
    <dgm:cxn modelId="{F50307D4-09CB-0842-97B5-81BF14F2E57A}" type="presOf" srcId="{73CAE382-53A1-4775-9C64-F852C0C760B9}" destId="{83296214-E311-5A4B-92D9-EE2751F122CA}" srcOrd="0" destOrd="0" presId="urn:microsoft.com/office/officeart/2016/7/layout/VerticalSolidActionList"/>
    <dgm:cxn modelId="{E8F0D7D4-DCB6-3747-9B82-8D89F7674A21}" type="presOf" srcId="{66EAEBFE-C0D3-42BA-B112-52367B9A88B1}" destId="{5535643A-5311-3B4F-9E20-7F577E87EAF8}" srcOrd="0" destOrd="0" presId="urn:microsoft.com/office/officeart/2016/7/layout/VerticalSolidActionList"/>
    <dgm:cxn modelId="{25BEF4D6-D67C-4413-A26F-BC19DB356236}" srcId="{6679F441-9332-42F3-B5A8-B780EDFE6798}" destId="{D5ACEFE3-0E8C-47D8-A3BE-C45AFE6A7CAE}" srcOrd="1" destOrd="0" parTransId="{24D91B0A-203A-461E-9B26-40B50C89824B}" sibTransId="{48A2C0A1-A298-4EB2-AA6E-E7396EDF683E}"/>
    <dgm:cxn modelId="{A87C2ADF-9AD9-443C-9156-5F3B5BED0DE3}" srcId="{6679F441-9332-42F3-B5A8-B780EDFE6798}" destId="{0F2BD4E7-0512-41FF-BEE3-91D1A22FEC03}" srcOrd="0" destOrd="0" parTransId="{3C890F06-BF4E-4348-9003-F44CA3270FF8}" sibTransId="{4993516D-7689-4BC9-9943-DBD3B2582764}"/>
    <dgm:cxn modelId="{62B505E1-97BF-46E9-A078-E3D3630F1F50}" srcId="{66EAEBFE-C0D3-42BA-B112-52367B9A88B1}" destId="{E8CE199A-ABD3-495B-B043-82395FC9562C}" srcOrd="0" destOrd="0" parTransId="{533EF5FC-A02E-40CB-B9AC-A5387FA68529}" sibTransId="{64F88F35-75FC-4D3A-AC3F-2335797A60D0}"/>
    <dgm:cxn modelId="{B68FCEEA-41A8-294A-8712-37E55032FF62}" type="presOf" srcId="{69A76A02-F228-463D-8E46-16109B76A045}" destId="{83296214-E311-5A4B-92D9-EE2751F122CA}" srcOrd="0" destOrd="1" presId="urn:microsoft.com/office/officeart/2016/7/layout/VerticalSolidActionList"/>
    <dgm:cxn modelId="{7D711AEB-4EC1-4650-B17B-F128F92BD8AE}" srcId="{6679F441-9332-42F3-B5A8-B780EDFE6798}" destId="{66EAEBFE-C0D3-42BA-B112-52367B9A88B1}" srcOrd="2" destOrd="0" parTransId="{894736CE-AA39-4F47-9220-5343DEF6B005}" sibTransId="{77F54729-4AB0-4F5E-91C1-69C945D8E029}"/>
    <dgm:cxn modelId="{BBFFF0F9-56A8-4E56-97F3-8EA87524E2D0}" srcId="{0F2BD4E7-0512-41FF-BEE3-91D1A22FEC03}" destId="{73CAE382-53A1-4775-9C64-F852C0C760B9}" srcOrd="0" destOrd="0" parTransId="{F257A73E-8529-4B3B-90B3-456BDC408E74}" sibTransId="{01ABDBE2-AAAC-4359-81CB-1836F462A98C}"/>
    <dgm:cxn modelId="{501B383C-DF3F-5149-9A3A-8BB043BB71FC}" type="presParOf" srcId="{D8938206-DF94-5546-B11D-E6139BAC945F}" destId="{B17C4F25-FDEB-FA41-9619-FEDC47C88E57}" srcOrd="0" destOrd="0" presId="urn:microsoft.com/office/officeart/2016/7/layout/VerticalSolidActionList"/>
    <dgm:cxn modelId="{D1AC3E97-D1EA-BF42-A0E7-89E2226B6E8D}" type="presParOf" srcId="{B17C4F25-FDEB-FA41-9619-FEDC47C88E57}" destId="{1FBC5520-F34E-7C4F-89AF-059526C9A942}" srcOrd="0" destOrd="0" presId="urn:microsoft.com/office/officeart/2016/7/layout/VerticalSolidActionList"/>
    <dgm:cxn modelId="{3084883D-FABA-7C44-B2C4-76755B168272}" type="presParOf" srcId="{B17C4F25-FDEB-FA41-9619-FEDC47C88E57}" destId="{83296214-E311-5A4B-92D9-EE2751F122CA}" srcOrd="1" destOrd="0" presId="urn:microsoft.com/office/officeart/2016/7/layout/VerticalSolidActionList"/>
    <dgm:cxn modelId="{7D74386E-DC97-FB42-8ED4-C41DDEE2C037}" type="presParOf" srcId="{D8938206-DF94-5546-B11D-E6139BAC945F}" destId="{1D1285A8-4A24-9B4A-B687-F3998D244E1F}" srcOrd="1" destOrd="0" presId="urn:microsoft.com/office/officeart/2016/7/layout/VerticalSolidActionList"/>
    <dgm:cxn modelId="{76BB2480-486B-CE43-A36C-9B33F3042373}" type="presParOf" srcId="{D8938206-DF94-5546-B11D-E6139BAC945F}" destId="{1B91966E-6A60-584C-A1DF-2AFF93A29AEF}" srcOrd="2" destOrd="0" presId="urn:microsoft.com/office/officeart/2016/7/layout/VerticalSolidActionList"/>
    <dgm:cxn modelId="{FFAFBFF0-163B-E643-B1B0-D07F2871ECB4}" type="presParOf" srcId="{1B91966E-6A60-584C-A1DF-2AFF93A29AEF}" destId="{8AB5A578-2100-A346-8F67-B889534C044D}" srcOrd="0" destOrd="0" presId="urn:microsoft.com/office/officeart/2016/7/layout/VerticalSolidActionList"/>
    <dgm:cxn modelId="{09C24FAD-5BCD-AE49-8059-E4BE10CC05E7}" type="presParOf" srcId="{1B91966E-6A60-584C-A1DF-2AFF93A29AEF}" destId="{0BC90F60-F39A-B747-949B-C96F7D7FF6CE}" srcOrd="1" destOrd="0" presId="urn:microsoft.com/office/officeart/2016/7/layout/VerticalSolidActionList"/>
    <dgm:cxn modelId="{9C92BA5B-A7BD-834E-8699-578E0E959F52}" type="presParOf" srcId="{D8938206-DF94-5546-B11D-E6139BAC945F}" destId="{A191053D-CCA5-9F4E-B5C5-42980D133E81}" srcOrd="3" destOrd="0" presId="urn:microsoft.com/office/officeart/2016/7/layout/VerticalSolidActionList"/>
    <dgm:cxn modelId="{25F699A7-A7F3-7743-A640-F41D7FAE20AB}" type="presParOf" srcId="{D8938206-DF94-5546-B11D-E6139BAC945F}" destId="{57E9CB9A-EA96-2946-A48A-5048E2363AAD}" srcOrd="4" destOrd="0" presId="urn:microsoft.com/office/officeart/2016/7/layout/VerticalSolidActionList"/>
    <dgm:cxn modelId="{37FE827C-BB5B-474D-8FC6-A227D30D497E}" type="presParOf" srcId="{57E9CB9A-EA96-2946-A48A-5048E2363AAD}" destId="{5535643A-5311-3B4F-9E20-7F577E87EAF8}" srcOrd="0" destOrd="0" presId="urn:microsoft.com/office/officeart/2016/7/layout/VerticalSolidActionList"/>
    <dgm:cxn modelId="{A49AE905-01DA-384D-809D-519B6A4629BD}" type="presParOf" srcId="{57E9CB9A-EA96-2946-A48A-5048E2363AAD}" destId="{C5E9899E-7FCB-8741-98CF-64C3E67C1563}"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79F441-9332-42F3-B5A8-B780EDFE67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E870F3-1D49-4541-9A98-2E8285FE0023}">
      <dgm:prSet/>
      <dgm:spPr/>
      <dgm:t>
        <a:bodyPr/>
        <a:lstStyle/>
        <a:p>
          <a:pPr>
            <a:buNone/>
          </a:pPr>
          <a:r>
            <a:rPr lang="nl-NL" b="1"/>
            <a:t>Keuze voor mixed-method</a:t>
          </a:r>
          <a:r>
            <a:rPr lang="nl-NL"/>
            <a:t>: Door het combineren van zowel kwantitatieve (enquêtes) als kwalitatieve (interviews, observaties) methoden ontstaat een volledig beeld van de werking van mijn interventie.</a:t>
          </a:r>
        </a:p>
      </dgm:t>
    </dgm:pt>
    <dgm:pt modelId="{5720C19B-CA2C-7E41-87CC-5E96947CF62D}" type="parTrans" cxnId="{A54E3038-F2B1-4C47-B058-250F5C5EA33A}">
      <dgm:prSet/>
      <dgm:spPr/>
      <dgm:t>
        <a:bodyPr/>
        <a:lstStyle/>
        <a:p>
          <a:endParaRPr lang="nl-NL"/>
        </a:p>
      </dgm:t>
    </dgm:pt>
    <dgm:pt modelId="{E88B40C5-F9F4-AF4D-AA5B-2DAA1C5E4DF3}" type="sibTrans" cxnId="{A54E3038-F2B1-4C47-B058-250F5C5EA33A}">
      <dgm:prSet/>
      <dgm:spPr/>
      <dgm:t>
        <a:bodyPr/>
        <a:lstStyle/>
        <a:p>
          <a:endParaRPr lang="nl-NL"/>
        </a:p>
      </dgm:t>
    </dgm:pt>
    <dgm:pt modelId="{C8880C24-5AF8-2C45-8972-D9B920285115}">
      <dgm:prSet/>
      <dgm:spPr/>
      <dgm:t>
        <a:bodyPr/>
        <a:lstStyle/>
        <a:p>
          <a:pPr>
            <a:buNone/>
          </a:pPr>
          <a:r>
            <a:rPr lang="nl-NL" b="1"/>
            <a:t>Breed draagvlak</a:t>
          </a:r>
          <a:r>
            <a:rPr lang="nl-NL"/>
            <a:t>: Door studenten én collega’s te bevragen, krijg ik inzicht in verschillende perspectieven: de leerervaring, de praktische toepasbaarheid en de overdraagbaarheid van de lesmethode.</a:t>
          </a:r>
        </a:p>
      </dgm:t>
    </dgm:pt>
    <dgm:pt modelId="{D691B73C-DE7A-B54D-882F-55826E3708E4}" type="parTrans" cxnId="{349C6FC9-29A9-8D4D-AEB2-9307436329F5}">
      <dgm:prSet/>
      <dgm:spPr/>
      <dgm:t>
        <a:bodyPr/>
        <a:lstStyle/>
        <a:p>
          <a:endParaRPr lang="nl-NL"/>
        </a:p>
      </dgm:t>
    </dgm:pt>
    <dgm:pt modelId="{5FDDEA37-9DD8-A74E-8624-46DC90FEC5BA}" type="sibTrans" cxnId="{349C6FC9-29A9-8D4D-AEB2-9307436329F5}">
      <dgm:prSet/>
      <dgm:spPr/>
      <dgm:t>
        <a:bodyPr/>
        <a:lstStyle/>
        <a:p>
          <a:endParaRPr lang="nl-NL"/>
        </a:p>
      </dgm:t>
    </dgm:pt>
    <dgm:pt modelId="{6B269096-5290-AA49-9E4A-375EC11A8906}">
      <dgm:prSet/>
      <dgm:spPr/>
      <dgm:t>
        <a:bodyPr/>
        <a:lstStyle/>
        <a:p>
          <a:pPr>
            <a:buNone/>
          </a:pPr>
          <a:r>
            <a:rPr lang="nl-NL" b="1"/>
            <a:t>Data-uitwisseling</a:t>
          </a:r>
          <a:r>
            <a:rPr lang="nl-NL"/>
            <a:t>: Kwantitatieve data geven zicht op algemene trends en betrokkenheid. Kwalitatieve data bieden verdieping: hoe beleven studenten de cultuur? Wat blijft hen bij? Wat werkt in de praktijk wel of niet?</a:t>
          </a:r>
        </a:p>
      </dgm:t>
    </dgm:pt>
    <dgm:pt modelId="{CD4EA5F4-43B2-A54E-A702-135A610AD950}" type="parTrans" cxnId="{ECE237DE-CC06-8E41-ACCE-1319CBD9B140}">
      <dgm:prSet/>
      <dgm:spPr/>
      <dgm:t>
        <a:bodyPr/>
        <a:lstStyle/>
        <a:p>
          <a:endParaRPr lang="nl-NL"/>
        </a:p>
      </dgm:t>
    </dgm:pt>
    <dgm:pt modelId="{765424F7-D1D8-124E-B9FB-7D89BD1E7A3B}" type="sibTrans" cxnId="{ECE237DE-CC06-8E41-ACCE-1319CBD9B140}">
      <dgm:prSet/>
      <dgm:spPr/>
      <dgm:t>
        <a:bodyPr/>
        <a:lstStyle/>
        <a:p>
          <a:endParaRPr lang="nl-NL"/>
        </a:p>
      </dgm:t>
    </dgm:pt>
    <dgm:pt modelId="{795E5051-635C-D544-A018-5C2BE67C01FB}">
      <dgm:prSet/>
      <dgm:spPr/>
      <dgm:t>
        <a:bodyPr/>
        <a:lstStyle/>
        <a:p>
          <a:r>
            <a:rPr lang="nl-NL" b="1"/>
            <a:t>Validatie</a:t>
          </a:r>
          <a:r>
            <a:rPr lang="nl-NL"/>
            <a:t>: De triangulatie van bronnen en methoden verhoogt de betrouwbaarheid en validiteit van de onderzoeksresultaten.</a:t>
          </a:r>
        </a:p>
      </dgm:t>
    </dgm:pt>
    <dgm:pt modelId="{41E3D6F5-E6D5-D948-94EC-702564616BCB}" type="parTrans" cxnId="{5AB33EA0-61C3-DC42-BA59-D3470C30ED96}">
      <dgm:prSet/>
      <dgm:spPr/>
      <dgm:t>
        <a:bodyPr/>
        <a:lstStyle/>
        <a:p>
          <a:endParaRPr lang="nl-NL"/>
        </a:p>
      </dgm:t>
    </dgm:pt>
    <dgm:pt modelId="{28B5CB55-9699-044E-AC40-B37B258C0564}" type="sibTrans" cxnId="{5AB33EA0-61C3-DC42-BA59-D3470C30ED96}">
      <dgm:prSet/>
      <dgm:spPr/>
      <dgm:t>
        <a:bodyPr/>
        <a:lstStyle/>
        <a:p>
          <a:endParaRPr lang="nl-NL"/>
        </a:p>
      </dgm:t>
    </dgm:pt>
    <dgm:pt modelId="{CD1CFA36-061C-E84A-BBDB-46088CA6C67E}" type="pres">
      <dgm:prSet presAssocID="{6679F441-9332-42F3-B5A8-B780EDFE6798}" presName="linear" presStyleCnt="0">
        <dgm:presLayoutVars>
          <dgm:animLvl val="lvl"/>
          <dgm:resizeHandles val="exact"/>
        </dgm:presLayoutVars>
      </dgm:prSet>
      <dgm:spPr/>
    </dgm:pt>
    <dgm:pt modelId="{2185EA25-B075-D145-9FA6-F196E3ACD90E}" type="pres">
      <dgm:prSet presAssocID="{4BE870F3-1D49-4541-9A98-2E8285FE0023}" presName="parentText" presStyleLbl="node1" presStyleIdx="0" presStyleCnt="4">
        <dgm:presLayoutVars>
          <dgm:chMax val="0"/>
          <dgm:bulletEnabled val="1"/>
        </dgm:presLayoutVars>
      </dgm:prSet>
      <dgm:spPr/>
    </dgm:pt>
    <dgm:pt modelId="{ABB8A4CD-8801-6E41-B55B-5716A371B9F9}" type="pres">
      <dgm:prSet presAssocID="{E88B40C5-F9F4-AF4D-AA5B-2DAA1C5E4DF3}" presName="spacer" presStyleCnt="0"/>
      <dgm:spPr/>
    </dgm:pt>
    <dgm:pt modelId="{9EE44335-F20F-9144-A891-BCF22B9E27B0}" type="pres">
      <dgm:prSet presAssocID="{C8880C24-5AF8-2C45-8972-D9B920285115}" presName="parentText" presStyleLbl="node1" presStyleIdx="1" presStyleCnt="4">
        <dgm:presLayoutVars>
          <dgm:chMax val="0"/>
          <dgm:bulletEnabled val="1"/>
        </dgm:presLayoutVars>
      </dgm:prSet>
      <dgm:spPr/>
    </dgm:pt>
    <dgm:pt modelId="{E1726066-1039-2544-B3E5-1A822F672F2F}" type="pres">
      <dgm:prSet presAssocID="{5FDDEA37-9DD8-A74E-8624-46DC90FEC5BA}" presName="spacer" presStyleCnt="0"/>
      <dgm:spPr/>
    </dgm:pt>
    <dgm:pt modelId="{459828DC-CFEF-C043-BA44-91E7BCAB9B3E}" type="pres">
      <dgm:prSet presAssocID="{6B269096-5290-AA49-9E4A-375EC11A8906}" presName="parentText" presStyleLbl="node1" presStyleIdx="2" presStyleCnt="4">
        <dgm:presLayoutVars>
          <dgm:chMax val="0"/>
          <dgm:bulletEnabled val="1"/>
        </dgm:presLayoutVars>
      </dgm:prSet>
      <dgm:spPr/>
    </dgm:pt>
    <dgm:pt modelId="{617DFEBE-0299-2547-B0A8-33EECA51C184}" type="pres">
      <dgm:prSet presAssocID="{765424F7-D1D8-124E-B9FB-7D89BD1E7A3B}" presName="spacer" presStyleCnt="0"/>
      <dgm:spPr/>
    </dgm:pt>
    <dgm:pt modelId="{2FEFCDDC-A98D-484D-B4D5-2228F7ABF54C}" type="pres">
      <dgm:prSet presAssocID="{795E5051-635C-D544-A018-5C2BE67C01FB}" presName="parentText" presStyleLbl="node1" presStyleIdx="3" presStyleCnt="4">
        <dgm:presLayoutVars>
          <dgm:chMax val="0"/>
          <dgm:bulletEnabled val="1"/>
        </dgm:presLayoutVars>
      </dgm:prSet>
      <dgm:spPr/>
    </dgm:pt>
  </dgm:ptLst>
  <dgm:cxnLst>
    <dgm:cxn modelId="{A54E3038-F2B1-4C47-B058-250F5C5EA33A}" srcId="{6679F441-9332-42F3-B5A8-B780EDFE6798}" destId="{4BE870F3-1D49-4541-9A98-2E8285FE0023}" srcOrd="0" destOrd="0" parTransId="{5720C19B-CA2C-7E41-87CC-5E96947CF62D}" sibTransId="{E88B40C5-F9F4-AF4D-AA5B-2DAA1C5E4DF3}"/>
    <dgm:cxn modelId="{FAAA3F4F-FD0C-7144-9A9E-F3B286717133}" type="presOf" srcId="{6B269096-5290-AA49-9E4A-375EC11A8906}" destId="{459828DC-CFEF-C043-BA44-91E7BCAB9B3E}" srcOrd="0" destOrd="0" presId="urn:microsoft.com/office/officeart/2005/8/layout/vList2"/>
    <dgm:cxn modelId="{CE5FE36B-9599-6E43-A230-4057F8ED39E2}" type="presOf" srcId="{6679F441-9332-42F3-B5A8-B780EDFE6798}" destId="{CD1CFA36-061C-E84A-BBDB-46088CA6C67E}" srcOrd="0" destOrd="0" presId="urn:microsoft.com/office/officeart/2005/8/layout/vList2"/>
    <dgm:cxn modelId="{FA39CA6C-4CF2-6547-BF36-50BF4DD99612}" type="presOf" srcId="{C8880C24-5AF8-2C45-8972-D9B920285115}" destId="{9EE44335-F20F-9144-A891-BCF22B9E27B0}" srcOrd="0" destOrd="0" presId="urn:microsoft.com/office/officeart/2005/8/layout/vList2"/>
    <dgm:cxn modelId="{5AB33EA0-61C3-DC42-BA59-D3470C30ED96}" srcId="{6679F441-9332-42F3-B5A8-B780EDFE6798}" destId="{795E5051-635C-D544-A018-5C2BE67C01FB}" srcOrd="3" destOrd="0" parTransId="{41E3D6F5-E6D5-D948-94EC-702564616BCB}" sibTransId="{28B5CB55-9699-044E-AC40-B37B258C0564}"/>
    <dgm:cxn modelId="{349C6FC9-29A9-8D4D-AEB2-9307436329F5}" srcId="{6679F441-9332-42F3-B5A8-B780EDFE6798}" destId="{C8880C24-5AF8-2C45-8972-D9B920285115}" srcOrd="1" destOrd="0" parTransId="{D691B73C-DE7A-B54D-882F-55826E3708E4}" sibTransId="{5FDDEA37-9DD8-A74E-8624-46DC90FEC5BA}"/>
    <dgm:cxn modelId="{1B35DAD1-E4D0-C346-96AD-1BC70FB9C327}" type="presOf" srcId="{4BE870F3-1D49-4541-9A98-2E8285FE0023}" destId="{2185EA25-B075-D145-9FA6-F196E3ACD90E}" srcOrd="0" destOrd="0" presId="urn:microsoft.com/office/officeart/2005/8/layout/vList2"/>
    <dgm:cxn modelId="{7490FFD3-4E6D-C243-9321-564061046790}" type="presOf" srcId="{795E5051-635C-D544-A018-5C2BE67C01FB}" destId="{2FEFCDDC-A98D-484D-B4D5-2228F7ABF54C}" srcOrd="0" destOrd="0" presId="urn:microsoft.com/office/officeart/2005/8/layout/vList2"/>
    <dgm:cxn modelId="{ECE237DE-CC06-8E41-ACCE-1319CBD9B140}" srcId="{6679F441-9332-42F3-B5A8-B780EDFE6798}" destId="{6B269096-5290-AA49-9E4A-375EC11A8906}" srcOrd="2" destOrd="0" parTransId="{CD4EA5F4-43B2-A54E-A702-135A610AD950}" sibTransId="{765424F7-D1D8-124E-B9FB-7D89BD1E7A3B}"/>
    <dgm:cxn modelId="{FF927A77-45C5-CB47-919C-40BA4B28DD79}" type="presParOf" srcId="{CD1CFA36-061C-E84A-BBDB-46088CA6C67E}" destId="{2185EA25-B075-D145-9FA6-F196E3ACD90E}" srcOrd="0" destOrd="0" presId="urn:microsoft.com/office/officeart/2005/8/layout/vList2"/>
    <dgm:cxn modelId="{2C297462-50EF-7845-8EC2-E39CD140BA01}" type="presParOf" srcId="{CD1CFA36-061C-E84A-BBDB-46088CA6C67E}" destId="{ABB8A4CD-8801-6E41-B55B-5716A371B9F9}" srcOrd="1" destOrd="0" presId="urn:microsoft.com/office/officeart/2005/8/layout/vList2"/>
    <dgm:cxn modelId="{2743D6F4-9C65-474A-A0EF-5D846C4E3AA4}" type="presParOf" srcId="{CD1CFA36-061C-E84A-BBDB-46088CA6C67E}" destId="{9EE44335-F20F-9144-A891-BCF22B9E27B0}" srcOrd="2" destOrd="0" presId="urn:microsoft.com/office/officeart/2005/8/layout/vList2"/>
    <dgm:cxn modelId="{C7F6062A-B6B6-DD42-AB9B-98994BE1ED98}" type="presParOf" srcId="{CD1CFA36-061C-E84A-BBDB-46088CA6C67E}" destId="{E1726066-1039-2544-B3E5-1A822F672F2F}" srcOrd="3" destOrd="0" presId="urn:microsoft.com/office/officeart/2005/8/layout/vList2"/>
    <dgm:cxn modelId="{33E93E0D-D347-6B40-9E58-D2E80D483C87}" type="presParOf" srcId="{CD1CFA36-061C-E84A-BBDB-46088CA6C67E}" destId="{459828DC-CFEF-C043-BA44-91E7BCAB9B3E}" srcOrd="4" destOrd="0" presId="urn:microsoft.com/office/officeart/2005/8/layout/vList2"/>
    <dgm:cxn modelId="{28ED58CA-E531-E14A-99DF-CB62B36E61E4}" type="presParOf" srcId="{CD1CFA36-061C-E84A-BBDB-46088CA6C67E}" destId="{617DFEBE-0299-2547-B0A8-33EECA51C184}" srcOrd="5" destOrd="0" presId="urn:microsoft.com/office/officeart/2005/8/layout/vList2"/>
    <dgm:cxn modelId="{00892F3C-0544-624A-8490-1ABFF527B3D5}" type="presParOf" srcId="{CD1CFA36-061C-E84A-BBDB-46088CA6C67E}" destId="{2FEFCDDC-A98D-484D-B4D5-2228F7ABF54C}"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4762C9-5AD5-459C-BA86-2A281B38AF66}" type="doc">
      <dgm:prSet loTypeId="urn:microsoft.com/office/officeart/2018/2/layout/IconCircleList" loCatId="icon" qsTypeId="urn:microsoft.com/office/officeart/2005/8/quickstyle/simple4" qsCatId="simple" csTypeId="urn:microsoft.com/office/officeart/2005/8/colors/accent0_3" csCatId="mainScheme" phldr="1"/>
      <dgm:spPr/>
      <dgm:t>
        <a:bodyPr/>
        <a:lstStyle/>
        <a:p>
          <a:endParaRPr lang="en-US"/>
        </a:p>
      </dgm:t>
    </dgm:pt>
    <dgm:pt modelId="{7C6DC017-E874-0240-8CFB-B490B9A3B275}">
      <dgm:prSet/>
      <dgm:spPr/>
      <dgm:t>
        <a:bodyPr/>
        <a:lstStyle/>
        <a:p>
          <a:pPr>
            <a:lnSpc>
              <a:spcPct val="100000"/>
            </a:lnSpc>
          </a:pPr>
          <a:r>
            <a:rPr lang="nl-NL" dirty="0"/>
            <a:t>De combinatie van kwantitatieve (enquêtes) en kwalitatieve (observaties en interviews) onderzoeksmethoden zorgt voor een volledig en diepgaand beeld van de situatie. Door middel van enquêtes kan ik objectieve gegevens verzamelen over hoe studenten en collega’s het huidige cultuuraanbod binnen het vak Spaans ervaren. Hierbij richt ik mij op aspecten zoals motivatie, betrokkenheid en het toepassen van culturele kennis tijdens de lessen en het festival.</a:t>
          </a:r>
        </a:p>
      </dgm:t>
    </dgm:pt>
    <dgm:pt modelId="{D9C03E75-87A2-8941-BB6A-AA9F09869798}" type="parTrans" cxnId="{19D76CFF-5220-AC48-B504-AB21DE5161FE}">
      <dgm:prSet/>
      <dgm:spPr/>
      <dgm:t>
        <a:bodyPr/>
        <a:lstStyle/>
        <a:p>
          <a:endParaRPr lang="nl-NL"/>
        </a:p>
      </dgm:t>
    </dgm:pt>
    <dgm:pt modelId="{32D70379-50A0-F442-B796-439E3393971D}" type="sibTrans" cxnId="{19D76CFF-5220-AC48-B504-AB21DE5161FE}">
      <dgm:prSet/>
      <dgm:spPr/>
      <dgm:t>
        <a:bodyPr/>
        <a:lstStyle/>
        <a:p>
          <a:pPr>
            <a:lnSpc>
              <a:spcPct val="100000"/>
            </a:lnSpc>
          </a:pPr>
          <a:endParaRPr lang="nl-NL"/>
        </a:p>
      </dgm:t>
    </dgm:pt>
    <dgm:pt modelId="{A0FE4926-7045-FF49-A154-22BBEE284F3A}">
      <dgm:prSet/>
      <dgm:spPr/>
      <dgm:t>
        <a:bodyPr/>
        <a:lstStyle/>
        <a:p>
          <a:pPr>
            <a:lnSpc>
              <a:spcPct val="100000"/>
            </a:lnSpc>
          </a:pPr>
          <a:r>
            <a:rPr lang="nl-NL" dirty="0"/>
            <a:t>Observaties bieden mij de mogelijkheid om te analyseren hoe studenten daadwerkelijk omgaan met culturele activiteiten in een authentieke setting, zoals het Colombia Festival. Deze observaties geven inzicht in hoe zij de Spaanse taal en cultuur beleven, hoe actief ze deelnemen en in hoeverre de activiteiten bijdragen aan hun leerproces.</a:t>
          </a:r>
        </a:p>
      </dgm:t>
    </dgm:pt>
    <dgm:pt modelId="{C1DB2FAC-9BF5-1B4F-8E0B-0BA8D42567AF}" type="parTrans" cxnId="{0BC12FB2-C0B7-5A43-81B0-62E5D9429DBF}">
      <dgm:prSet/>
      <dgm:spPr/>
      <dgm:t>
        <a:bodyPr/>
        <a:lstStyle/>
        <a:p>
          <a:endParaRPr lang="nl-NL"/>
        </a:p>
      </dgm:t>
    </dgm:pt>
    <dgm:pt modelId="{A9F655A5-F2DD-CD4D-B9CB-04DF56C04D42}" type="sibTrans" cxnId="{0BC12FB2-C0B7-5A43-81B0-62E5D9429DBF}">
      <dgm:prSet/>
      <dgm:spPr/>
      <dgm:t>
        <a:bodyPr/>
        <a:lstStyle/>
        <a:p>
          <a:pPr>
            <a:lnSpc>
              <a:spcPct val="100000"/>
            </a:lnSpc>
          </a:pPr>
          <a:endParaRPr lang="nl-NL"/>
        </a:p>
      </dgm:t>
    </dgm:pt>
    <dgm:pt modelId="{318D9D5A-272F-0B4C-B819-82FBBBD065F1}">
      <dgm:prSet/>
      <dgm:spPr/>
      <dgm:t>
        <a:bodyPr/>
        <a:lstStyle/>
        <a:p>
          <a:pPr>
            <a:lnSpc>
              <a:spcPct val="100000"/>
            </a:lnSpc>
          </a:pPr>
          <a:r>
            <a:rPr lang="nl-NL" dirty="0"/>
            <a:t>Interviews met studenten en collega’s geven vervolgens diepgang aan deze informatie. Studenten kunnen hun persoonlijke ervaringen met culturele onderdompeling toelichten, aangeven wat hen motiveert en waar zij nog uitdagingen ervaren. Collega’s kunnen reflecteren op de toepasbaarheid van de methode, de impact op de lespraktijk en suggesties doen voor verdere integratie van cultuur in het curriculum.</a:t>
          </a:r>
        </a:p>
      </dgm:t>
    </dgm:pt>
    <dgm:pt modelId="{94660CE1-4D0C-1841-8891-C42A320B1CA2}" type="parTrans" cxnId="{59F01FBC-D23A-6245-9B68-D7BD05309C7B}">
      <dgm:prSet/>
      <dgm:spPr/>
      <dgm:t>
        <a:bodyPr/>
        <a:lstStyle/>
        <a:p>
          <a:endParaRPr lang="nl-NL"/>
        </a:p>
      </dgm:t>
    </dgm:pt>
    <dgm:pt modelId="{93F5E1F5-15EC-264C-9BA9-002734E8B855}" type="sibTrans" cxnId="{59F01FBC-D23A-6245-9B68-D7BD05309C7B}">
      <dgm:prSet/>
      <dgm:spPr/>
      <dgm:t>
        <a:bodyPr/>
        <a:lstStyle/>
        <a:p>
          <a:pPr>
            <a:lnSpc>
              <a:spcPct val="100000"/>
            </a:lnSpc>
          </a:pPr>
          <a:endParaRPr lang="nl-NL"/>
        </a:p>
      </dgm:t>
    </dgm:pt>
    <dgm:pt modelId="{8C509711-8A1E-7847-B4F8-3B7CAD6E7969}">
      <dgm:prSet/>
      <dgm:spPr/>
      <dgm:t>
        <a:bodyPr/>
        <a:lstStyle/>
        <a:p>
          <a:pPr>
            <a:lnSpc>
              <a:spcPct val="100000"/>
            </a:lnSpc>
          </a:pPr>
          <a:r>
            <a:rPr lang="nl-NL"/>
            <a:t>Door zowel studenten als collega’s actief te betrekken, ontstaat een gebalanceerd en representatief beeld van de behoeften, ervaringen en effecten van de interventie. Studenten vertegenwoordigen de directe doelgroep van het onderwijs, terwijl collega’s belangrijke partners zijn in de uitvoering en borging van de methode. Deze combinatie van onderzoeksmethoden en respondenten maakt het mogelijk om zowel de beleving als de uitvoerbaarheid van de interventie betrouwbaar en compleet in kaart te brengen.</a:t>
          </a:r>
        </a:p>
      </dgm:t>
    </dgm:pt>
    <dgm:pt modelId="{64DA76AD-0B77-D346-8CF5-39D4B437D84C}" type="parTrans" cxnId="{EA788BC4-F5D6-ED4B-B0BF-7D2AAEA7A92A}">
      <dgm:prSet/>
      <dgm:spPr/>
      <dgm:t>
        <a:bodyPr/>
        <a:lstStyle/>
        <a:p>
          <a:endParaRPr lang="nl-NL"/>
        </a:p>
      </dgm:t>
    </dgm:pt>
    <dgm:pt modelId="{3AF9DE19-2DB5-624E-B9C2-E8E3AF66D4FB}" type="sibTrans" cxnId="{EA788BC4-F5D6-ED4B-B0BF-7D2AAEA7A92A}">
      <dgm:prSet/>
      <dgm:spPr/>
      <dgm:t>
        <a:bodyPr/>
        <a:lstStyle/>
        <a:p>
          <a:endParaRPr lang="nl-NL"/>
        </a:p>
      </dgm:t>
    </dgm:pt>
    <dgm:pt modelId="{7B38FFFF-EE6F-4F08-83BC-37B50917E794}" type="pres">
      <dgm:prSet presAssocID="{ED4762C9-5AD5-459C-BA86-2A281B38AF66}" presName="root" presStyleCnt="0">
        <dgm:presLayoutVars>
          <dgm:dir/>
          <dgm:resizeHandles val="exact"/>
        </dgm:presLayoutVars>
      </dgm:prSet>
      <dgm:spPr/>
    </dgm:pt>
    <dgm:pt modelId="{787AF70E-8AF0-4A87-8906-814BAF33AB2B}" type="pres">
      <dgm:prSet presAssocID="{ED4762C9-5AD5-459C-BA86-2A281B38AF66}" presName="container" presStyleCnt="0">
        <dgm:presLayoutVars>
          <dgm:dir/>
          <dgm:resizeHandles val="exact"/>
        </dgm:presLayoutVars>
      </dgm:prSet>
      <dgm:spPr/>
    </dgm:pt>
    <dgm:pt modelId="{A095E985-D388-4541-AF21-DA4AAA6E0320}" type="pres">
      <dgm:prSet presAssocID="{7C6DC017-E874-0240-8CFB-B490B9A3B275}" presName="compNode" presStyleCnt="0"/>
      <dgm:spPr/>
    </dgm:pt>
    <dgm:pt modelId="{2FBA72FF-84B0-42AD-9B2E-D6723851AD0D}" type="pres">
      <dgm:prSet presAssocID="{7C6DC017-E874-0240-8CFB-B490B9A3B275}" presName="iconBgRect" presStyleLbl="bgShp" presStyleIdx="0" presStyleCnt="4"/>
      <dgm:spPr/>
    </dgm:pt>
    <dgm:pt modelId="{1FA1AFD7-E531-4D2F-B1C0-14FFD00EB9CE}" type="pres">
      <dgm:prSet presAssocID="{7C6DC017-E874-0240-8CFB-B490B9A3B27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2D92267E-FB51-4F53-89BB-21E285CC3FFE}" type="pres">
      <dgm:prSet presAssocID="{7C6DC017-E874-0240-8CFB-B490B9A3B275}" presName="spaceRect" presStyleCnt="0"/>
      <dgm:spPr/>
    </dgm:pt>
    <dgm:pt modelId="{F86DE2D6-7A3D-4F30-8FA3-ACA443FCBCF7}" type="pres">
      <dgm:prSet presAssocID="{7C6DC017-E874-0240-8CFB-B490B9A3B275}" presName="textRect" presStyleLbl="revTx" presStyleIdx="0" presStyleCnt="4">
        <dgm:presLayoutVars>
          <dgm:chMax val="1"/>
          <dgm:chPref val="1"/>
        </dgm:presLayoutVars>
      </dgm:prSet>
      <dgm:spPr/>
    </dgm:pt>
    <dgm:pt modelId="{5E961007-C52F-4140-B7A7-BBAEB47DE9BC}" type="pres">
      <dgm:prSet presAssocID="{32D70379-50A0-F442-B796-439E3393971D}" presName="sibTrans" presStyleLbl="sibTrans2D1" presStyleIdx="0" presStyleCnt="0"/>
      <dgm:spPr/>
    </dgm:pt>
    <dgm:pt modelId="{AA65442D-5365-4C04-8AB4-5862316B3D7C}" type="pres">
      <dgm:prSet presAssocID="{A0FE4926-7045-FF49-A154-22BBEE284F3A}" presName="compNode" presStyleCnt="0"/>
      <dgm:spPr/>
    </dgm:pt>
    <dgm:pt modelId="{D9EDA706-E980-48D8-8859-3A816F9E8788}" type="pres">
      <dgm:prSet presAssocID="{A0FE4926-7045-FF49-A154-22BBEE284F3A}" presName="iconBgRect" presStyleLbl="bgShp" presStyleIdx="1" presStyleCnt="4" custLinFactNeighborX="2444" custLinFactNeighborY="-24825"/>
      <dgm:spPr/>
    </dgm:pt>
    <dgm:pt modelId="{A6047E74-B8B8-402B-BCF7-C549A2535522}" type="pres">
      <dgm:prSet presAssocID="{A0FE4926-7045-FF49-A154-22BBEE284F3A}" presName="iconRect" presStyleLbl="node1" presStyleIdx="1" presStyleCnt="4" custLinFactNeighborX="7524" custLinFactNeighborY="-338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A71A5B40-B6AD-4EF7-8B2A-6050D9977FCD}" type="pres">
      <dgm:prSet presAssocID="{A0FE4926-7045-FF49-A154-22BBEE284F3A}" presName="spaceRect" presStyleCnt="0"/>
      <dgm:spPr/>
    </dgm:pt>
    <dgm:pt modelId="{63CC4442-1EA6-4799-BCEC-87A791878A7A}" type="pres">
      <dgm:prSet presAssocID="{A0FE4926-7045-FF49-A154-22BBEE284F3A}" presName="textRect" presStyleLbl="revTx" presStyleIdx="1" presStyleCnt="4" custLinFactNeighborX="-463" custLinFactNeighborY="-16098">
        <dgm:presLayoutVars>
          <dgm:chMax val="1"/>
          <dgm:chPref val="1"/>
        </dgm:presLayoutVars>
      </dgm:prSet>
      <dgm:spPr/>
    </dgm:pt>
    <dgm:pt modelId="{E77F7E53-C7D8-447C-8AE1-75F4B2B66486}" type="pres">
      <dgm:prSet presAssocID="{A9F655A5-F2DD-CD4D-B9CB-04DF56C04D42}" presName="sibTrans" presStyleLbl="sibTrans2D1" presStyleIdx="0" presStyleCnt="0"/>
      <dgm:spPr/>
    </dgm:pt>
    <dgm:pt modelId="{90E3D7FA-E2BF-47A7-BC00-39133F4A30D7}" type="pres">
      <dgm:prSet presAssocID="{318D9D5A-272F-0B4C-B819-82FBBBD065F1}" presName="compNode" presStyleCnt="0"/>
      <dgm:spPr/>
    </dgm:pt>
    <dgm:pt modelId="{4B69D1CE-648D-4A1D-9BF4-F58298B09818}" type="pres">
      <dgm:prSet presAssocID="{318D9D5A-272F-0B4C-B819-82FBBBD065F1}" presName="iconBgRect" presStyleLbl="bgShp" presStyleIdx="2" presStyleCnt="4"/>
      <dgm:spPr/>
    </dgm:pt>
    <dgm:pt modelId="{131662B1-9AA6-4049-9A0B-DC702927AAD2}" type="pres">
      <dgm:prSet presAssocID="{318D9D5A-272F-0B4C-B819-82FBBBD065F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laslokaal"/>
        </a:ext>
      </dgm:extLst>
    </dgm:pt>
    <dgm:pt modelId="{E4E7692E-C71F-4A77-AAF7-FD9542ACCEDB}" type="pres">
      <dgm:prSet presAssocID="{318D9D5A-272F-0B4C-B819-82FBBBD065F1}" presName="spaceRect" presStyleCnt="0"/>
      <dgm:spPr/>
    </dgm:pt>
    <dgm:pt modelId="{9DE99A38-4188-4EF9-82A0-A2BC4157B37C}" type="pres">
      <dgm:prSet presAssocID="{318D9D5A-272F-0B4C-B819-82FBBBD065F1}" presName="textRect" presStyleLbl="revTx" presStyleIdx="2" presStyleCnt="4">
        <dgm:presLayoutVars>
          <dgm:chMax val="1"/>
          <dgm:chPref val="1"/>
        </dgm:presLayoutVars>
      </dgm:prSet>
      <dgm:spPr/>
    </dgm:pt>
    <dgm:pt modelId="{E3DC7916-865D-4CB5-AD32-8131A6BBEF8A}" type="pres">
      <dgm:prSet presAssocID="{93F5E1F5-15EC-264C-9BA9-002734E8B855}" presName="sibTrans" presStyleLbl="sibTrans2D1" presStyleIdx="0" presStyleCnt="0"/>
      <dgm:spPr/>
    </dgm:pt>
    <dgm:pt modelId="{5FB97282-BBE6-423E-B27F-6449756D4138}" type="pres">
      <dgm:prSet presAssocID="{8C509711-8A1E-7847-B4F8-3B7CAD6E7969}" presName="compNode" presStyleCnt="0"/>
      <dgm:spPr/>
    </dgm:pt>
    <dgm:pt modelId="{568C2628-9D09-495E-A0CA-CB2B038FB6B3}" type="pres">
      <dgm:prSet presAssocID="{8C509711-8A1E-7847-B4F8-3B7CAD6E7969}" presName="iconBgRect" presStyleLbl="bgShp" presStyleIdx="3" presStyleCnt="4"/>
      <dgm:spPr/>
    </dgm:pt>
    <dgm:pt modelId="{F984CFB9-97BE-429A-87F8-1BFD6F96C5EF}" type="pres">
      <dgm:prSet presAssocID="{8C509711-8A1E-7847-B4F8-3B7CAD6E796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Kunstenaar"/>
        </a:ext>
      </dgm:extLst>
    </dgm:pt>
    <dgm:pt modelId="{7CD5855D-D044-4546-AE57-FF9A5A9B0965}" type="pres">
      <dgm:prSet presAssocID="{8C509711-8A1E-7847-B4F8-3B7CAD6E7969}" presName="spaceRect" presStyleCnt="0"/>
      <dgm:spPr/>
    </dgm:pt>
    <dgm:pt modelId="{F74AC87F-7B82-4EF1-8A1F-E9595287A08A}" type="pres">
      <dgm:prSet presAssocID="{8C509711-8A1E-7847-B4F8-3B7CAD6E7969}" presName="textRect" presStyleLbl="revTx" presStyleIdx="3" presStyleCnt="4">
        <dgm:presLayoutVars>
          <dgm:chMax val="1"/>
          <dgm:chPref val="1"/>
        </dgm:presLayoutVars>
      </dgm:prSet>
      <dgm:spPr/>
    </dgm:pt>
  </dgm:ptLst>
  <dgm:cxnLst>
    <dgm:cxn modelId="{944F3616-3D87-6740-AA09-F10B8337DF22}" type="presOf" srcId="{7C6DC017-E874-0240-8CFB-B490B9A3B275}" destId="{F86DE2D6-7A3D-4F30-8FA3-ACA443FCBCF7}" srcOrd="0" destOrd="0" presId="urn:microsoft.com/office/officeart/2018/2/layout/IconCircleList"/>
    <dgm:cxn modelId="{7ACF5926-3283-3444-880F-336ECEFEC03E}" type="presOf" srcId="{93F5E1F5-15EC-264C-9BA9-002734E8B855}" destId="{E3DC7916-865D-4CB5-AD32-8131A6BBEF8A}" srcOrd="0" destOrd="0" presId="urn:microsoft.com/office/officeart/2018/2/layout/IconCircleList"/>
    <dgm:cxn modelId="{FB4B4E38-F241-C14B-82D1-E05A2B6B0840}" type="presOf" srcId="{ED4762C9-5AD5-459C-BA86-2A281B38AF66}" destId="{7B38FFFF-EE6F-4F08-83BC-37B50917E794}" srcOrd="0" destOrd="0" presId="urn:microsoft.com/office/officeart/2018/2/layout/IconCircleList"/>
    <dgm:cxn modelId="{7EEBE63D-95CE-B746-B1B0-34D8FBA85E98}" type="presOf" srcId="{8C509711-8A1E-7847-B4F8-3B7CAD6E7969}" destId="{F74AC87F-7B82-4EF1-8A1F-E9595287A08A}" srcOrd="0" destOrd="0" presId="urn:microsoft.com/office/officeart/2018/2/layout/IconCircleList"/>
    <dgm:cxn modelId="{D7DD0478-7C38-5B43-9233-F9577C50802B}" type="presOf" srcId="{A9F655A5-F2DD-CD4D-B9CB-04DF56C04D42}" destId="{E77F7E53-C7D8-447C-8AE1-75F4B2B66486}" srcOrd="0" destOrd="0" presId="urn:microsoft.com/office/officeart/2018/2/layout/IconCircleList"/>
    <dgm:cxn modelId="{477EE77A-ABB4-4F4B-98BD-039A6FFB6D24}" type="presOf" srcId="{A0FE4926-7045-FF49-A154-22BBEE284F3A}" destId="{63CC4442-1EA6-4799-BCEC-87A791878A7A}" srcOrd="0" destOrd="0" presId="urn:microsoft.com/office/officeart/2018/2/layout/IconCircleList"/>
    <dgm:cxn modelId="{0BC12FB2-C0B7-5A43-81B0-62E5D9429DBF}" srcId="{ED4762C9-5AD5-459C-BA86-2A281B38AF66}" destId="{A0FE4926-7045-FF49-A154-22BBEE284F3A}" srcOrd="1" destOrd="0" parTransId="{C1DB2FAC-9BF5-1B4F-8E0B-0BA8D42567AF}" sibTransId="{A9F655A5-F2DD-CD4D-B9CB-04DF56C04D42}"/>
    <dgm:cxn modelId="{9796E9B5-59F5-6244-9ECE-C195A96221EA}" type="presOf" srcId="{318D9D5A-272F-0B4C-B819-82FBBBD065F1}" destId="{9DE99A38-4188-4EF9-82A0-A2BC4157B37C}" srcOrd="0" destOrd="0" presId="urn:microsoft.com/office/officeart/2018/2/layout/IconCircleList"/>
    <dgm:cxn modelId="{59F01FBC-D23A-6245-9B68-D7BD05309C7B}" srcId="{ED4762C9-5AD5-459C-BA86-2A281B38AF66}" destId="{318D9D5A-272F-0B4C-B819-82FBBBD065F1}" srcOrd="2" destOrd="0" parTransId="{94660CE1-4D0C-1841-8891-C42A320B1CA2}" sibTransId="{93F5E1F5-15EC-264C-9BA9-002734E8B855}"/>
    <dgm:cxn modelId="{EA788BC4-F5D6-ED4B-B0BF-7D2AAEA7A92A}" srcId="{ED4762C9-5AD5-459C-BA86-2A281B38AF66}" destId="{8C509711-8A1E-7847-B4F8-3B7CAD6E7969}" srcOrd="3" destOrd="0" parTransId="{64DA76AD-0B77-D346-8CF5-39D4B437D84C}" sibTransId="{3AF9DE19-2DB5-624E-B9C2-E8E3AF66D4FB}"/>
    <dgm:cxn modelId="{7BFE63FB-9E86-AC47-B2A5-51719ABC013A}" type="presOf" srcId="{32D70379-50A0-F442-B796-439E3393971D}" destId="{5E961007-C52F-4140-B7A7-BBAEB47DE9BC}" srcOrd="0" destOrd="0" presId="urn:microsoft.com/office/officeart/2018/2/layout/IconCircleList"/>
    <dgm:cxn modelId="{19D76CFF-5220-AC48-B504-AB21DE5161FE}" srcId="{ED4762C9-5AD5-459C-BA86-2A281B38AF66}" destId="{7C6DC017-E874-0240-8CFB-B490B9A3B275}" srcOrd="0" destOrd="0" parTransId="{D9C03E75-87A2-8941-BB6A-AA9F09869798}" sibTransId="{32D70379-50A0-F442-B796-439E3393971D}"/>
    <dgm:cxn modelId="{F3C27870-7D71-5E4B-AF97-98F7531F7609}" type="presParOf" srcId="{7B38FFFF-EE6F-4F08-83BC-37B50917E794}" destId="{787AF70E-8AF0-4A87-8906-814BAF33AB2B}" srcOrd="0" destOrd="0" presId="urn:microsoft.com/office/officeart/2018/2/layout/IconCircleList"/>
    <dgm:cxn modelId="{B1940888-16E4-D24D-86BB-81DE4B6A0E29}" type="presParOf" srcId="{787AF70E-8AF0-4A87-8906-814BAF33AB2B}" destId="{A095E985-D388-4541-AF21-DA4AAA6E0320}" srcOrd="0" destOrd="0" presId="urn:microsoft.com/office/officeart/2018/2/layout/IconCircleList"/>
    <dgm:cxn modelId="{229E8F27-75C0-D549-9EAE-5580B3A25C8B}" type="presParOf" srcId="{A095E985-D388-4541-AF21-DA4AAA6E0320}" destId="{2FBA72FF-84B0-42AD-9B2E-D6723851AD0D}" srcOrd="0" destOrd="0" presId="urn:microsoft.com/office/officeart/2018/2/layout/IconCircleList"/>
    <dgm:cxn modelId="{EEB2503F-1E7A-9640-8F2C-5271C26843A4}" type="presParOf" srcId="{A095E985-D388-4541-AF21-DA4AAA6E0320}" destId="{1FA1AFD7-E531-4D2F-B1C0-14FFD00EB9CE}" srcOrd="1" destOrd="0" presId="urn:microsoft.com/office/officeart/2018/2/layout/IconCircleList"/>
    <dgm:cxn modelId="{CA98AF32-622C-E84D-8431-7F6F66C98920}" type="presParOf" srcId="{A095E985-D388-4541-AF21-DA4AAA6E0320}" destId="{2D92267E-FB51-4F53-89BB-21E285CC3FFE}" srcOrd="2" destOrd="0" presId="urn:microsoft.com/office/officeart/2018/2/layout/IconCircleList"/>
    <dgm:cxn modelId="{398103EF-DC8B-0C49-8520-92C0677AD87F}" type="presParOf" srcId="{A095E985-D388-4541-AF21-DA4AAA6E0320}" destId="{F86DE2D6-7A3D-4F30-8FA3-ACA443FCBCF7}" srcOrd="3" destOrd="0" presId="urn:microsoft.com/office/officeart/2018/2/layout/IconCircleList"/>
    <dgm:cxn modelId="{1C75F0F3-CA72-0B4D-90CC-D835909A2624}" type="presParOf" srcId="{787AF70E-8AF0-4A87-8906-814BAF33AB2B}" destId="{5E961007-C52F-4140-B7A7-BBAEB47DE9BC}" srcOrd="1" destOrd="0" presId="urn:microsoft.com/office/officeart/2018/2/layout/IconCircleList"/>
    <dgm:cxn modelId="{44F0B351-E7E9-E04A-B547-24AA47C61C35}" type="presParOf" srcId="{787AF70E-8AF0-4A87-8906-814BAF33AB2B}" destId="{AA65442D-5365-4C04-8AB4-5862316B3D7C}" srcOrd="2" destOrd="0" presId="urn:microsoft.com/office/officeart/2018/2/layout/IconCircleList"/>
    <dgm:cxn modelId="{D7120329-F447-8E43-A803-BF391124A19D}" type="presParOf" srcId="{AA65442D-5365-4C04-8AB4-5862316B3D7C}" destId="{D9EDA706-E980-48D8-8859-3A816F9E8788}" srcOrd="0" destOrd="0" presId="urn:microsoft.com/office/officeart/2018/2/layout/IconCircleList"/>
    <dgm:cxn modelId="{E0E1A6EF-EC85-004F-BA2A-1F5314EB7DFE}" type="presParOf" srcId="{AA65442D-5365-4C04-8AB4-5862316B3D7C}" destId="{A6047E74-B8B8-402B-BCF7-C549A2535522}" srcOrd="1" destOrd="0" presId="urn:microsoft.com/office/officeart/2018/2/layout/IconCircleList"/>
    <dgm:cxn modelId="{0E661E64-5FDF-F34F-BCC9-B9857C84296A}" type="presParOf" srcId="{AA65442D-5365-4C04-8AB4-5862316B3D7C}" destId="{A71A5B40-B6AD-4EF7-8B2A-6050D9977FCD}" srcOrd="2" destOrd="0" presId="urn:microsoft.com/office/officeart/2018/2/layout/IconCircleList"/>
    <dgm:cxn modelId="{0E99CD97-6AE8-874C-B9E5-854510656416}" type="presParOf" srcId="{AA65442D-5365-4C04-8AB4-5862316B3D7C}" destId="{63CC4442-1EA6-4799-BCEC-87A791878A7A}" srcOrd="3" destOrd="0" presId="urn:microsoft.com/office/officeart/2018/2/layout/IconCircleList"/>
    <dgm:cxn modelId="{15517F0A-CA9E-D24C-8A14-62F621EA649D}" type="presParOf" srcId="{787AF70E-8AF0-4A87-8906-814BAF33AB2B}" destId="{E77F7E53-C7D8-447C-8AE1-75F4B2B66486}" srcOrd="3" destOrd="0" presId="urn:microsoft.com/office/officeart/2018/2/layout/IconCircleList"/>
    <dgm:cxn modelId="{E3CCDA68-FEE5-644B-8C35-2B2E84058D8B}" type="presParOf" srcId="{787AF70E-8AF0-4A87-8906-814BAF33AB2B}" destId="{90E3D7FA-E2BF-47A7-BC00-39133F4A30D7}" srcOrd="4" destOrd="0" presId="urn:microsoft.com/office/officeart/2018/2/layout/IconCircleList"/>
    <dgm:cxn modelId="{C95D6EDC-23AE-2148-9058-9AD0FF9D04E2}" type="presParOf" srcId="{90E3D7FA-E2BF-47A7-BC00-39133F4A30D7}" destId="{4B69D1CE-648D-4A1D-9BF4-F58298B09818}" srcOrd="0" destOrd="0" presId="urn:microsoft.com/office/officeart/2018/2/layout/IconCircleList"/>
    <dgm:cxn modelId="{1BE274E7-54B6-7542-B2DB-B4E88F8BC5AC}" type="presParOf" srcId="{90E3D7FA-E2BF-47A7-BC00-39133F4A30D7}" destId="{131662B1-9AA6-4049-9A0B-DC702927AAD2}" srcOrd="1" destOrd="0" presId="urn:microsoft.com/office/officeart/2018/2/layout/IconCircleList"/>
    <dgm:cxn modelId="{2CAA6544-C73F-ED4E-8889-100F16F74302}" type="presParOf" srcId="{90E3D7FA-E2BF-47A7-BC00-39133F4A30D7}" destId="{E4E7692E-C71F-4A77-AAF7-FD9542ACCEDB}" srcOrd="2" destOrd="0" presId="urn:microsoft.com/office/officeart/2018/2/layout/IconCircleList"/>
    <dgm:cxn modelId="{CBBA9977-C977-6F4E-95E1-D83A61C86353}" type="presParOf" srcId="{90E3D7FA-E2BF-47A7-BC00-39133F4A30D7}" destId="{9DE99A38-4188-4EF9-82A0-A2BC4157B37C}" srcOrd="3" destOrd="0" presId="urn:microsoft.com/office/officeart/2018/2/layout/IconCircleList"/>
    <dgm:cxn modelId="{B1877DF2-B168-9E46-92E2-79435B106CB3}" type="presParOf" srcId="{787AF70E-8AF0-4A87-8906-814BAF33AB2B}" destId="{E3DC7916-865D-4CB5-AD32-8131A6BBEF8A}" srcOrd="5" destOrd="0" presId="urn:microsoft.com/office/officeart/2018/2/layout/IconCircleList"/>
    <dgm:cxn modelId="{785AE220-76C3-274D-83C9-19E79A7D401B}" type="presParOf" srcId="{787AF70E-8AF0-4A87-8906-814BAF33AB2B}" destId="{5FB97282-BBE6-423E-B27F-6449756D4138}" srcOrd="6" destOrd="0" presId="urn:microsoft.com/office/officeart/2018/2/layout/IconCircleList"/>
    <dgm:cxn modelId="{DA60812C-13C0-A34E-8393-6998FCE8E274}" type="presParOf" srcId="{5FB97282-BBE6-423E-B27F-6449756D4138}" destId="{568C2628-9D09-495E-A0CA-CB2B038FB6B3}" srcOrd="0" destOrd="0" presId="urn:microsoft.com/office/officeart/2018/2/layout/IconCircleList"/>
    <dgm:cxn modelId="{99B04D35-E504-934A-9D8C-BA37CE2EDBF3}" type="presParOf" srcId="{5FB97282-BBE6-423E-B27F-6449756D4138}" destId="{F984CFB9-97BE-429A-87F8-1BFD6F96C5EF}" srcOrd="1" destOrd="0" presId="urn:microsoft.com/office/officeart/2018/2/layout/IconCircleList"/>
    <dgm:cxn modelId="{C27E0485-5ABA-A842-BF7F-142F4008E135}" type="presParOf" srcId="{5FB97282-BBE6-423E-B27F-6449756D4138}" destId="{7CD5855D-D044-4546-AE57-FF9A5A9B0965}" srcOrd="2" destOrd="0" presId="urn:microsoft.com/office/officeart/2018/2/layout/IconCircleList"/>
    <dgm:cxn modelId="{D285781E-C11A-3542-AD21-9489DB64A002}" type="presParOf" srcId="{5FB97282-BBE6-423E-B27F-6449756D4138}" destId="{F74AC87F-7B82-4EF1-8A1F-E9595287A08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F17533-71EB-472B-96C7-CAEE3CF6B32F}"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C7B3E31E-564F-4871-B5CC-E9175665E3EE}">
      <dgm:prSet/>
      <dgm:spPr/>
      <dgm:t>
        <a:bodyPr/>
        <a:lstStyle/>
        <a:p>
          <a:r>
            <a:rPr lang="nl-NL" dirty="0"/>
            <a:t>De analyse van de studentenresultaten toont aan dat het Festival Colombia een zeer waardevolle ervaring is geweest. De gemiddelde score op </a:t>
          </a:r>
          <a:r>
            <a:rPr lang="nl-NL" b="1" dirty="0"/>
            <a:t>kennis van de Colombiaanse cultuur</a:t>
          </a:r>
          <a:r>
            <a:rPr lang="nl-NL" dirty="0"/>
            <a:t> steeg van </a:t>
          </a:r>
          <a:r>
            <a:rPr lang="nl-NL" b="1" dirty="0"/>
            <a:t>2,3 naar 3,8</a:t>
          </a:r>
          <a:r>
            <a:rPr lang="nl-NL" dirty="0"/>
            <a:t> op een schaal van 1–4. Studenten voelden zich dus merkbaar beter geïnformeerd en cultureel verbonden ná deelname aan het festival.</a:t>
          </a:r>
          <a:endParaRPr lang="en-US" dirty="0"/>
        </a:p>
      </dgm:t>
    </dgm:pt>
    <dgm:pt modelId="{067A3929-ECA3-41D1-8ACC-8085BAD66658}" type="parTrans" cxnId="{3C817195-3443-44E7-BB17-22FB9026DADD}">
      <dgm:prSet/>
      <dgm:spPr/>
      <dgm:t>
        <a:bodyPr/>
        <a:lstStyle/>
        <a:p>
          <a:endParaRPr lang="en-US"/>
        </a:p>
      </dgm:t>
    </dgm:pt>
    <dgm:pt modelId="{2CE5E6EB-67FA-42FA-ACF3-DB65EA745AED}" type="sibTrans" cxnId="{3C817195-3443-44E7-BB17-22FB9026DADD}">
      <dgm:prSet/>
      <dgm:spPr/>
      <dgm:t>
        <a:bodyPr/>
        <a:lstStyle/>
        <a:p>
          <a:endParaRPr lang="en-US"/>
        </a:p>
      </dgm:t>
    </dgm:pt>
    <dgm:pt modelId="{E5FCBAC1-3CB6-4011-9D5F-70EA06055FF2}">
      <dgm:prSet/>
      <dgm:spPr/>
      <dgm:t>
        <a:bodyPr/>
        <a:lstStyle/>
        <a:p>
          <a:r>
            <a:rPr lang="nl-NL" dirty="0"/>
            <a:t>Ook de waardering voor het leren van Spaans via culturele activiteiten was uitzonderlijk hoog: studenten gaven een score van </a:t>
          </a:r>
          <a:r>
            <a:rPr lang="nl-NL" b="1" dirty="0"/>
            <a:t>4,0</a:t>
          </a:r>
          <a:r>
            <a:rPr lang="nl-NL" dirty="0"/>
            <a:t> op de vraag of zij dit leuk vonden. Daarnaast gaf iedereen aan </a:t>
          </a:r>
          <a:r>
            <a:rPr lang="nl-NL" b="1" dirty="0"/>
            <a:t>meer gemotiveerd</a:t>
          </a:r>
          <a:r>
            <a:rPr lang="nl-NL" dirty="0"/>
            <a:t> te zijn om Spaans te blijven leren, en was de wens om opnieuw aan een soortgelijke activiteit deel te nemen vrijwel unaniem.</a:t>
          </a:r>
          <a:endParaRPr lang="en-US" dirty="0"/>
        </a:p>
      </dgm:t>
    </dgm:pt>
    <dgm:pt modelId="{9C2C4318-A7CB-4699-A494-1BD3BB565B49}" type="parTrans" cxnId="{3C986E0F-FE4D-4FF3-9160-7E7B61C883B8}">
      <dgm:prSet/>
      <dgm:spPr/>
      <dgm:t>
        <a:bodyPr/>
        <a:lstStyle/>
        <a:p>
          <a:endParaRPr lang="en-US"/>
        </a:p>
      </dgm:t>
    </dgm:pt>
    <dgm:pt modelId="{17E5749E-A9D3-4730-825A-43245719CE69}" type="sibTrans" cxnId="{3C986E0F-FE4D-4FF3-9160-7E7B61C883B8}">
      <dgm:prSet/>
      <dgm:spPr/>
      <dgm:t>
        <a:bodyPr/>
        <a:lstStyle/>
        <a:p>
          <a:endParaRPr lang="en-US"/>
        </a:p>
      </dgm:t>
    </dgm:pt>
    <dgm:pt modelId="{7C3A3145-0E3A-4931-A8C8-37817324E465}">
      <dgm:prSet/>
      <dgm:spPr/>
      <dgm:t>
        <a:bodyPr/>
        <a:lstStyle/>
        <a:p>
          <a:r>
            <a:rPr lang="nl-NL" dirty="0"/>
            <a:t>De initiële interesse in cultuur was al relatief hoog (gemiddeld 2,9), maar is dankzij de lessen en het festival verder versterkt door directe ervaringen met </a:t>
          </a:r>
          <a:r>
            <a:rPr lang="nl-NL" b="1" dirty="0"/>
            <a:t>dans, muziek, gastronomie en lokale gebruiken</a:t>
          </a:r>
          <a:r>
            <a:rPr lang="nl-NL" dirty="0"/>
            <a:t>. De overtuiging dat cultuur het taalbegrip vergroot werd breed gedragen (score 3,0), wat bevestigt dat </a:t>
          </a:r>
          <a:r>
            <a:rPr lang="nl-NL" b="1" dirty="0"/>
            <a:t>emotionele betrokkenheid leidt tot verdieping in het leerproces</a:t>
          </a:r>
          <a:r>
            <a:rPr lang="nl-NL" dirty="0"/>
            <a:t>.</a:t>
          </a:r>
          <a:endParaRPr lang="en-US" dirty="0"/>
        </a:p>
      </dgm:t>
    </dgm:pt>
    <dgm:pt modelId="{66882BD8-D53F-473C-B4ED-97FDAA111867}" type="parTrans" cxnId="{CDE73A6D-1322-4350-B274-C6A05A57B7FD}">
      <dgm:prSet/>
      <dgm:spPr/>
      <dgm:t>
        <a:bodyPr/>
        <a:lstStyle/>
        <a:p>
          <a:endParaRPr lang="en-US"/>
        </a:p>
      </dgm:t>
    </dgm:pt>
    <dgm:pt modelId="{3EF973CE-C289-4729-9109-DD8EBA6CE2D1}" type="sibTrans" cxnId="{CDE73A6D-1322-4350-B274-C6A05A57B7FD}">
      <dgm:prSet/>
      <dgm:spPr/>
      <dgm:t>
        <a:bodyPr/>
        <a:lstStyle/>
        <a:p>
          <a:endParaRPr lang="en-US"/>
        </a:p>
      </dgm:t>
    </dgm:pt>
    <dgm:pt modelId="{6C54E31A-5F53-5743-8528-26F935FB979A}" type="pres">
      <dgm:prSet presAssocID="{5EF17533-71EB-472B-96C7-CAEE3CF6B32F}" presName="hierChild1" presStyleCnt="0">
        <dgm:presLayoutVars>
          <dgm:chPref val="1"/>
          <dgm:dir/>
          <dgm:animOne val="branch"/>
          <dgm:animLvl val="lvl"/>
          <dgm:resizeHandles/>
        </dgm:presLayoutVars>
      </dgm:prSet>
      <dgm:spPr/>
    </dgm:pt>
    <dgm:pt modelId="{DCE2B79D-BF73-5742-BAB6-DC750761726E}" type="pres">
      <dgm:prSet presAssocID="{C7B3E31E-564F-4871-B5CC-E9175665E3EE}" presName="hierRoot1" presStyleCnt="0"/>
      <dgm:spPr/>
    </dgm:pt>
    <dgm:pt modelId="{52445DA9-1804-DB43-8C9B-0E28C2B546C5}" type="pres">
      <dgm:prSet presAssocID="{C7B3E31E-564F-4871-B5CC-E9175665E3EE}" presName="composite" presStyleCnt="0"/>
      <dgm:spPr/>
    </dgm:pt>
    <dgm:pt modelId="{6C9D79F4-B470-044F-A8B0-C7BAF676E94B}" type="pres">
      <dgm:prSet presAssocID="{C7B3E31E-564F-4871-B5CC-E9175665E3EE}" presName="background" presStyleLbl="node0" presStyleIdx="0" presStyleCnt="3"/>
      <dgm:spPr/>
    </dgm:pt>
    <dgm:pt modelId="{65513988-77D2-FD49-9D80-FD7C6F08A3BA}" type="pres">
      <dgm:prSet presAssocID="{C7B3E31E-564F-4871-B5CC-E9175665E3EE}" presName="text" presStyleLbl="fgAcc0" presStyleIdx="0" presStyleCnt="3" custScaleX="120393" custScaleY="131842">
        <dgm:presLayoutVars>
          <dgm:chPref val="3"/>
        </dgm:presLayoutVars>
      </dgm:prSet>
      <dgm:spPr/>
    </dgm:pt>
    <dgm:pt modelId="{782F4466-5C4E-6C40-9524-84F11D7E2A0B}" type="pres">
      <dgm:prSet presAssocID="{C7B3E31E-564F-4871-B5CC-E9175665E3EE}" presName="hierChild2" presStyleCnt="0"/>
      <dgm:spPr/>
    </dgm:pt>
    <dgm:pt modelId="{D5A40EE3-F7C2-F642-A750-AABD0F4D965E}" type="pres">
      <dgm:prSet presAssocID="{E5FCBAC1-3CB6-4011-9D5F-70EA06055FF2}" presName="hierRoot1" presStyleCnt="0"/>
      <dgm:spPr/>
    </dgm:pt>
    <dgm:pt modelId="{584FFB91-7C25-0243-BF5D-C342DBFB7517}" type="pres">
      <dgm:prSet presAssocID="{E5FCBAC1-3CB6-4011-9D5F-70EA06055FF2}" presName="composite" presStyleCnt="0"/>
      <dgm:spPr/>
    </dgm:pt>
    <dgm:pt modelId="{0B71EE23-FF59-7E4D-A695-477175467730}" type="pres">
      <dgm:prSet presAssocID="{E5FCBAC1-3CB6-4011-9D5F-70EA06055FF2}" presName="background" presStyleLbl="node0" presStyleIdx="1" presStyleCnt="3"/>
      <dgm:spPr/>
    </dgm:pt>
    <dgm:pt modelId="{DEAD17CF-2D27-D74E-B31C-AD5144CC3981}" type="pres">
      <dgm:prSet presAssocID="{E5FCBAC1-3CB6-4011-9D5F-70EA06055FF2}" presName="text" presStyleLbl="fgAcc0" presStyleIdx="1" presStyleCnt="3" custScaleX="122472" custScaleY="133661">
        <dgm:presLayoutVars>
          <dgm:chPref val="3"/>
        </dgm:presLayoutVars>
      </dgm:prSet>
      <dgm:spPr/>
    </dgm:pt>
    <dgm:pt modelId="{3608DB7E-0E96-B24E-8505-0B0375F9D253}" type="pres">
      <dgm:prSet presAssocID="{E5FCBAC1-3CB6-4011-9D5F-70EA06055FF2}" presName="hierChild2" presStyleCnt="0"/>
      <dgm:spPr/>
    </dgm:pt>
    <dgm:pt modelId="{3900785F-EBDA-9C41-8AC9-69AA5FBA5F1B}" type="pres">
      <dgm:prSet presAssocID="{7C3A3145-0E3A-4931-A8C8-37817324E465}" presName="hierRoot1" presStyleCnt="0"/>
      <dgm:spPr/>
    </dgm:pt>
    <dgm:pt modelId="{517D881B-B8A4-9F4A-B755-BE6F7C8B6368}" type="pres">
      <dgm:prSet presAssocID="{7C3A3145-0E3A-4931-A8C8-37817324E465}" presName="composite" presStyleCnt="0"/>
      <dgm:spPr/>
    </dgm:pt>
    <dgm:pt modelId="{65A02B59-513B-E040-A1DF-D64CACBE6079}" type="pres">
      <dgm:prSet presAssocID="{7C3A3145-0E3A-4931-A8C8-37817324E465}" presName="background" presStyleLbl="node0" presStyleIdx="2" presStyleCnt="3"/>
      <dgm:spPr/>
    </dgm:pt>
    <dgm:pt modelId="{64CD838D-C597-9646-B9E1-7F2F94B6F394}" type="pres">
      <dgm:prSet presAssocID="{7C3A3145-0E3A-4931-A8C8-37817324E465}" presName="text" presStyleLbl="fgAcc0" presStyleIdx="2" presStyleCnt="3" custScaleX="113890" custScaleY="136730">
        <dgm:presLayoutVars>
          <dgm:chPref val="3"/>
        </dgm:presLayoutVars>
      </dgm:prSet>
      <dgm:spPr/>
    </dgm:pt>
    <dgm:pt modelId="{4BBF32BA-7008-7C44-8230-AA4EE2BD385A}" type="pres">
      <dgm:prSet presAssocID="{7C3A3145-0E3A-4931-A8C8-37817324E465}" presName="hierChild2" presStyleCnt="0"/>
      <dgm:spPr/>
    </dgm:pt>
  </dgm:ptLst>
  <dgm:cxnLst>
    <dgm:cxn modelId="{3C986E0F-FE4D-4FF3-9160-7E7B61C883B8}" srcId="{5EF17533-71EB-472B-96C7-CAEE3CF6B32F}" destId="{E5FCBAC1-3CB6-4011-9D5F-70EA06055FF2}" srcOrd="1" destOrd="0" parTransId="{9C2C4318-A7CB-4699-A494-1BD3BB565B49}" sibTransId="{17E5749E-A9D3-4730-825A-43245719CE69}"/>
    <dgm:cxn modelId="{1449BF6C-AB6C-2645-8099-92ECFDEB26C0}" type="presOf" srcId="{7C3A3145-0E3A-4931-A8C8-37817324E465}" destId="{64CD838D-C597-9646-B9E1-7F2F94B6F394}" srcOrd="0" destOrd="0" presId="urn:microsoft.com/office/officeart/2005/8/layout/hierarchy1"/>
    <dgm:cxn modelId="{CDE73A6D-1322-4350-B274-C6A05A57B7FD}" srcId="{5EF17533-71EB-472B-96C7-CAEE3CF6B32F}" destId="{7C3A3145-0E3A-4931-A8C8-37817324E465}" srcOrd="2" destOrd="0" parTransId="{66882BD8-D53F-473C-B4ED-97FDAA111867}" sibTransId="{3EF973CE-C289-4729-9109-DD8EBA6CE2D1}"/>
    <dgm:cxn modelId="{B4274180-07A0-D949-B453-AF11DF0613C9}" type="presOf" srcId="{5EF17533-71EB-472B-96C7-CAEE3CF6B32F}" destId="{6C54E31A-5F53-5743-8528-26F935FB979A}" srcOrd="0" destOrd="0" presId="urn:microsoft.com/office/officeart/2005/8/layout/hierarchy1"/>
    <dgm:cxn modelId="{3C817195-3443-44E7-BB17-22FB9026DADD}" srcId="{5EF17533-71EB-472B-96C7-CAEE3CF6B32F}" destId="{C7B3E31E-564F-4871-B5CC-E9175665E3EE}" srcOrd="0" destOrd="0" parTransId="{067A3929-ECA3-41D1-8ACC-8085BAD66658}" sibTransId="{2CE5E6EB-67FA-42FA-ACF3-DB65EA745AED}"/>
    <dgm:cxn modelId="{0BEFB6B8-2AE8-4E42-9F02-78E5E02BC257}" type="presOf" srcId="{E5FCBAC1-3CB6-4011-9D5F-70EA06055FF2}" destId="{DEAD17CF-2D27-D74E-B31C-AD5144CC3981}" srcOrd="0" destOrd="0" presId="urn:microsoft.com/office/officeart/2005/8/layout/hierarchy1"/>
    <dgm:cxn modelId="{60F238BB-E138-9E42-B07E-B8F87A5E2466}" type="presOf" srcId="{C7B3E31E-564F-4871-B5CC-E9175665E3EE}" destId="{65513988-77D2-FD49-9D80-FD7C6F08A3BA}" srcOrd="0" destOrd="0" presId="urn:microsoft.com/office/officeart/2005/8/layout/hierarchy1"/>
    <dgm:cxn modelId="{FE725BC5-D9B9-2D45-8EEA-5A4FF4BD0B4B}" type="presParOf" srcId="{6C54E31A-5F53-5743-8528-26F935FB979A}" destId="{DCE2B79D-BF73-5742-BAB6-DC750761726E}" srcOrd="0" destOrd="0" presId="urn:microsoft.com/office/officeart/2005/8/layout/hierarchy1"/>
    <dgm:cxn modelId="{F7B0058E-A87D-0943-B07F-A0A00C28DBAD}" type="presParOf" srcId="{DCE2B79D-BF73-5742-BAB6-DC750761726E}" destId="{52445DA9-1804-DB43-8C9B-0E28C2B546C5}" srcOrd="0" destOrd="0" presId="urn:microsoft.com/office/officeart/2005/8/layout/hierarchy1"/>
    <dgm:cxn modelId="{B19BA36D-1DCB-9C4E-B1A2-525FA3874717}" type="presParOf" srcId="{52445DA9-1804-DB43-8C9B-0E28C2B546C5}" destId="{6C9D79F4-B470-044F-A8B0-C7BAF676E94B}" srcOrd="0" destOrd="0" presId="urn:microsoft.com/office/officeart/2005/8/layout/hierarchy1"/>
    <dgm:cxn modelId="{0E232A73-7B23-194C-9B46-CB76A41C29A3}" type="presParOf" srcId="{52445DA9-1804-DB43-8C9B-0E28C2B546C5}" destId="{65513988-77D2-FD49-9D80-FD7C6F08A3BA}" srcOrd="1" destOrd="0" presId="urn:microsoft.com/office/officeart/2005/8/layout/hierarchy1"/>
    <dgm:cxn modelId="{9C3EC5B0-35E9-944A-96BC-B221AA79E776}" type="presParOf" srcId="{DCE2B79D-BF73-5742-BAB6-DC750761726E}" destId="{782F4466-5C4E-6C40-9524-84F11D7E2A0B}" srcOrd="1" destOrd="0" presId="urn:microsoft.com/office/officeart/2005/8/layout/hierarchy1"/>
    <dgm:cxn modelId="{AC6DFBA2-FF48-2E4E-AEE8-696AED4566FD}" type="presParOf" srcId="{6C54E31A-5F53-5743-8528-26F935FB979A}" destId="{D5A40EE3-F7C2-F642-A750-AABD0F4D965E}" srcOrd="1" destOrd="0" presId="urn:microsoft.com/office/officeart/2005/8/layout/hierarchy1"/>
    <dgm:cxn modelId="{BB6CD2DE-0846-DF47-9E37-DACD36FD5664}" type="presParOf" srcId="{D5A40EE3-F7C2-F642-A750-AABD0F4D965E}" destId="{584FFB91-7C25-0243-BF5D-C342DBFB7517}" srcOrd="0" destOrd="0" presId="urn:microsoft.com/office/officeart/2005/8/layout/hierarchy1"/>
    <dgm:cxn modelId="{1C0E3E43-BEEC-9D44-9DB9-CE3ECE02986A}" type="presParOf" srcId="{584FFB91-7C25-0243-BF5D-C342DBFB7517}" destId="{0B71EE23-FF59-7E4D-A695-477175467730}" srcOrd="0" destOrd="0" presId="urn:microsoft.com/office/officeart/2005/8/layout/hierarchy1"/>
    <dgm:cxn modelId="{4F42941B-4459-6642-BC1C-51FECDEF25A1}" type="presParOf" srcId="{584FFB91-7C25-0243-BF5D-C342DBFB7517}" destId="{DEAD17CF-2D27-D74E-B31C-AD5144CC3981}" srcOrd="1" destOrd="0" presId="urn:microsoft.com/office/officeart/2005/8/layout/hierarchy1"/>
    <dgm:cxn modelId="{308458D1-30E7-ED44-AB57-791263809AB1}" type="presParOf" srcId="{D5A40EE3-F7C2-F642-A750-AABD0F4D965E}" destId="{3608DB7E-0E96-B24E-8505-0B0375F9D253}" srcOrd="1" destOrd="0" presId="urn:microsoft.com/office/officeart/2005/8/layout/hierarchy1"/>
    <dgm:cxn modelId="{5AF71C3D-3E4C-1345-92B4-909392BF93E5}" type="presParOf" srcId="{6C54E31A-5F53-5743-8528-26F935FB979A}" destId="{3900785F-EBDA-9C41-8AC9-69AA5FBA5F1B}" srcOrd="2" destOrd="0" presId="urn:microsoft.com/office/officeart/2005/8/layout/hierarchy1"/>
    <dgm:cxn modelId="{BFB550C1-FD3D-4044-9887-085657AFF5A0}" type="presParOf" srcId="{3900785F-EBDA-9C41-8AC9-69AA5FBA5F1B}" destId="{517D881B-B8A4-9F4A-B755-BE6F7C8B6368}" srcOrd="0" destOrd="0" presId="urn:microsoft.com/office/officeart/2005/8/layout/hierarchy1"/>
    <dgm:cxn modelId="{EE0E19A1-F30D-6943-BB66-58FE740C95E0}" type="presParOf" srcId="{517D881B-B8A4-9F4A-B755-BE6F7C8B6368}" destId="{65A02B59-513B-E040-A1DF-D64CACBE6079}" srcOrd="0" destOrd="0" presId="urn:microsoft.com/office/officeart/2005/8/layout/hierarchy1"/>
    <dgm:cxn modelId="{4E7E4C7F-1266-7B4B-BBC4-1B41591D6613}" type="presParOf" srcId="{517D881B-B8A4-9F4A-B755-BE6F7C8B6368}" destId="{64CD838D-C597-9646-B9E1-7F2F94B6F394}" srcOrd="1" destOrd="0" presId="urn:microsoft.com/office/officeart/2005/8/layout/hierarchy1"/>
    <dgm:cxn modelId="{C5804423-81A3-5F4A-8ED3-FE4B5C2073FF}" type="presParOf" srcId="{3900785F-EBDA-9C41-8AC9-69AA5FBA5F1B}" destId="{4BBF32BA-7008-7C44-8230-AA4EE2BD385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6D0ABD-D41D-4187-BA8A-1AB1406BCB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97979C8-1639-4B35-B230-52593771995B}">
      <dgm:prSet/>
      <dgm:spPr/>
      <dgm:t>
        <a:bodyPr/>
        <a:lstStyle/>
        <a:p>
          <a:r>
            <a:rPr lang="nl-NL"/>
            <a:t>De drie observaties laten duidelijk zien dat culturele onderdompeling – in dit geval via het Festival Colombia – een positief effect heeft gehad op de betrokkenheid, motivatie en taalvaardigheid van mijn studenten. Door voorafgaand aan het festival les te geven over dans, omgangsvormen en culturele gewoonten, en dit vervolgens te koppelen aan een real-life ervaring met muziek, eten en interactie, werd de taal tastbaar en betekenisvol.</a:t>
          </a:r>
          <a:endParaRPr lang="en-US"/>
        </a:p>
      </dgm:t>
    </dgm:pt>
    <dgm:pt modelId="{1E1A71ED-95BF-4E10-B229-F75ED675C9E6}" type="parTrans" cxnId="{AB54C4BD-C227-4728-B9CF-FC1CAFF0CAE7}">
      <dgm:prSet/>
      <dgm:spPr/>
      <dgm:t>
        <a:bodyPr/>
        <a:lstStyle/>
        <a:p>
          <a:endParaRPr lang="en-US"/>
        </a:p>
      </dgm:t>
    </dgm:pt>
    <dgm:pt modelId="{D13C5AD4-7DD5-4841-BFC0-640C8E86358D}" type="sibTrans" cxnId="{AB54C4BD-C227-4728-B9CF-FC1CAFF0CAE7}">
      <dgm:prSet/>
      <dgm:spPr/>
      <dgm:t>
        <a:bodyPr/>
        <a:lstStyle/>
        <a:p>
          <a:endParaRPr lang="en-US"/>
        </a:p>
      </dgm:t>
    </dgm:pt>
    <dgm:pt modelId="{1DC63D44-984E-455D-8D89-8DAAC3710985}">
      <dgm:prSet/>
      <dgm:spPr/>
      <dgm:t>
        <a:bodyPr/>
        <a:lstStyle/>
        <a:p>
          <a:r>
            <a:rPr lang="nl-NL"/>
            <a:t>Ik zag dat studenten niet alleen actiever deelnamen aan klassikale opdrachten, maar ook spontaan culturele verwijzingen gebruikten en meer durfden te spreken in het Spaans. Studenten die normaal gesproken op de achtergrond bleven, kwamen los dankzij de laagdrempelige, feestelijke context van het festival. Hun non-verbale expressie, woordgebruik en referenties tijdens de les toonden aan dat de geleerde culturele elementen werkelijk geïntegreerd waren in hun taalgebruik.</a:t>
          </a:r>
          <a:endParaRPr lang="en-US"/>
        </a:p>
      </dgm:t>
    </dgm:pt>
    <dgm:pt modelId="{852B718C-025A-4824-8AA0-72E5C34B8D7B}" type="parTrans" cxnId="{24C5E25E-6DB9-4B07-9DC7-3F6E696D7C55}">
      <dgm:prSet/>
      <dgm:spPr/>
      <dgm:t>
        <a:bodyPr/>
        <a:lstStyle/>
        <a:p>
          <a:endParaRPr lang="en-US"/>
        </a:p>
      </dgm:t>
    </dgm:pt>
    <dgm:pt modelId="{4CAE6490-6CA7-4A7D-AA52-9746F071C3F5}" type="sibTrans" cxnId="{24C5E25E-6DB9-4B07-9DC7-3F6E696D7C55}">
      <dgm:prSet/>
      <dgm:spPr/>
      <dgm:t>
        <a:bodyPr/>
        <a:lstStyle/>
        <a:p>
          <a:endParaRPr lang="en-US"/>
        </a:p>
      </dgm:t>
    </dgm:pt>
    <dgm:pt modelId="{63FD49DA-F172-411F-BBFE-740EC6AB1819}">
      <dgm:prSet/>
      <dgm:spPr/>
      <dgm:t>
        <a:bodyPr/>
        <a:lstStyle/>
        <a:p>
          <a:r>
            <a:rPr lang="nl-NL"/>
            <a:t>Deze observaties bevestigen dat cultuuronderwijs geen bijzaak is, maar een essentiële motor voor taalleerprocessen — vooral binnen opleidingen met een internationaal en praktijkgericht karakter zoals Internationale Bedrijfsmanagement.</a:t>
          </a:r>
          <a:endParaRPr lang="en-US"/>
        </a:p>
      </dgm:t>
    </dgm:pt>
    <dgm:pt modelId="{6B579135-98D2-4E4B-B68C-DEEBF3FFA0D6}" type="parTrans" cxnId="{AD040E0E-CBC2-42A4-BF2E-17BA0D5EA1E3}">
      <dgm:prSet/>
      <dgm:spPr/>
      <dgm:t>
        <a:bodyPr/>
        <a:lstStyle/>
        <a:p>
          <a:endParaRPr lang="en-US"/>
        </a:p>
      </dgm:t>
    </dgm:pt>
    <dgm:pt modelId="{3B41701D-8434-4958-99BD-705A44092BD1}" type="sibTrans" cxnId="{AD040E0E-CBC2-42A4-BF2E-17BA0D5EA1E3}">
      <dgm:prSet/>
      <dgm:spPr/>
      <dgm:t>
        <a:bodyPr/>
        <a:lstStyle/>
        <a:p>
          <a:endParaRPr lang="en-US"/>
        </a:p>
      </dgm:t>
    </dgm:pt>
    <dgm:pt modelId="{F96FD70B-C4CC-E74F-BB4E-AF4B7E57F16F}" type="pres">
      <dgm:prSet presAssocID="{EF6D0ABD-D41D-4187-BA8A-1AB1406BCB03}" presName="linear" presStyleCnt="0">
        <dgm:presLayoutVars>
          <dgm:animLvl val="lvl"/>
          <dgm:resizeHandles val="exact"/>
        </dgm:presLayoutVars>
      </dgm:prSet>
      <dgm:spPr/>
    </dgm:pt>
    <dgm:pt modelId="{6696BC5F-C4D6-4C40-999E-E87FF71857A2}" type="pres">
      <dgm:prSet presAssocID="{397979C8-1639-4B35-B230-52593771995B}" presName="parentText" presStyleLbl="node1" presStyleIdx="0" presStyleCnt="3">
        <dgm:presLayoutVars>
          <dgm:chMax val="0"/>
          <dgm:bulletEnabled val="1"/>
        </dgm:presLayoutVars>
      </dgm:prSet>
      <dgm:spPr/>
    </dgm:pt>
    <dgm:pt modelId="{E2B3DA26-34E2-854A-AB11-CF0DC35972D5}" type="pres">
      <dgm:prSet presAssocID="{D13C5AD4-7DD5-4841-BFC0-640C8E86358D}" presName="spacer" presStyleCnt="0"/>
      <dgm:spPr/>
    </dgm:pt>
    <dgm:pt modelId="{2FF98B96-732B-434E-8B19-5DC419E30A37}" type="pres">
      <dgm:prSet presAssocID="{1DC63D44-984E-455D-8D89-8DAAC3710985}" presName="parentText" presStyleLbl="node1" presStyleIdx="1" presStyleCnt="3">
        <dgm:presLayoutVars>
          <dgm:chMax val="0"/>
          <dgm:bulletEnabled val="1"/>
        </dgm:presLayoutVars>
      </dgm:prSet>
      <dgm:spPr/>
    </dgm:pt>
    <dgm:pt modelId="{41865699-6007-6548-A6AE-4759FB2DC4B3}" type="pres">
      <dgm:prSet presAssocID="{4CAE6490-6CA7-4A7D-AA52-9746F071C3F5}" presName="spacer" presStyleCnt="0"/>
      <dgm:spPr/>
    </dgm:pt>
    <dgm:pt modelId="{10D31C63-E7A4-8D4D-805F-19A98F9C5B33}" type="pres">
      <dgm:prSet presAssocID="{63FD49DA-F172-411F-BBFE-740EC6AB1819}" presName="parentText" presStyleLbl="node1" presStyleIdx="2" presStyleCnt="3">
        <dgm:presLayoutVars>
          <dgm:chMax val="0"/>
          <dgm:bulletEnabled val="1"/>
        </dgm:presLayoutVars>
      </dgm:prSet>
      <dgm:spPr/>
    </dgm:pt>
  </dgm:ptLst>
  <dgm:cxnLst>
    <dgm:cxn modelId="{AD040E0E-CBC2-42A4-BF2E-17BA0D5EA1E3}" srcId="{EF6D0ABD-D41D-4187-BA8A-1AB1406BCB03}" destId="{63FD49DA-F172-411F-BBFE-740EC6AB1819}" srcOrd="2" destOrd="0" parTransId="{6B579135-98D2-4E4B-B68C-DEEBF3FFA0D6}" sibTransId="{3B41701D-8434-4958-99BD-705A44092BD1}"/>
    <dgm:cxn modelId="{914CC10F-8FAC-9A4E-BACE-22EC0F24A506}" type="presOf" srcId="{EF6D0ABD-D41D-4187-BA8A-1AB1406BCB03}" destId="{F96FD70B-C4CC-E74F-BB4E-AF4B7E57F16F}" srcOrd="0" destOrd="0" presId="urn:microsoft.com/office/officeart/2005/8/layout/vList2"/>
    <dgm:cxn modelId="{74DD0958-E05A-AF4F-870C-E8021B68496D}" type="presOf" srcId="{63FD49DA-F172-411F-BBFE-740EC6AB1819}" destId="{10D31C63-E7A4-8D4D-805F-19A98F9C5B33}" srcOrd="0" destOrd="0" presId="urn:microsoft.com/office/officeart/2005/8/layout/vList2"/>
    <dgm:cxn modelId="{24C5E25E-6DB9-4B07-9DC7-3F6E696D7C55}" srcId="{EF6D0ABD-D41D-4187-BA8A-1AB1406BCB03}" destId="{1DC63D44-984E-455D-8D89-8DAAC3710985}" srcOrd="1" destOrd="0" parTransId="{852B718C-025A-4824-8AA0-72E5C34B8D7B}" sibTransId="{4CAE6490-6CA7-4A7D-AA52-9746F071C3F5}"/>
    <dgm:cxn modelId="{F129E064-2C33-F943-94E3-A038B814D325}" type="presOf" srcId="{1DC63D44-984E-455D-8D89-8DAAC3710985}" destId="{2FF98B96-732B-434E-8B19-5DC419E30A37}" srcOrd="0" destOrd="0" presId="urn:microsoft.com/office/officeart/2005/8/layout/vList2"/>
    <dgm:cxn modelId="{1488A49F-8E0B-AB4B-B5B1-F5596BC35B6B}" type="presOf" srcId="{397979C8-1639-4B35-B230-52593771995B}" destId="{6696BC5F-C4D6-4C40-999E-E87FF71857A2}" srcOrd="0" destOrd="0" presId="urn:microsoft.com/office/officeart/2005/8/layout/vList2"/>
    <dgm:cxn modelId="{AB54C4BD-C227-4728-B9CF-FC1CAFF0CAE7}" srcId="{EF6D0ABD-D41D-4187-BA8A-1AB1406BCB03}" destId="{397979C8-1639-4B35-B230-52593771995B}" srcOrd="0" destOrd="0" parTransId="{1E1A71ED-95BF-4E10-B229-F75ED675C9E6}" sibTransId="{D13C5AD4-7DD5-4841-BFC0-640C8E86358D}"/>
    <dgm:cxn modelId="{2B9F41A0-ADC7-0A4B-9F28-5E5EBC2B6460}" type="presParOf" srcId="{F96FD70B-C4CC-E74F-BB4E-AF4B7E57F16F}" destId="{6696BC5F-C4D6-4C40-999E-E87FF71857A2}" srcOrd="0" destOrd="0" presId="urn:microsoft.com/office/officeart/2005/8/layout/vList2"/>
    <dgm:cxn modelId="{73998EA7-628A-E546-9BFC-18D60481F5B8}" type="presParOf" srcId="{F96FD70B-C4CC-E74F-BB4E-AF4B7E57F16F}" destId="{E2B3DA26-34E2-854A-AB11-CF0DC35972D5}" srcOrd="1" destOrd="0" presId="urn:microsoft.com/office/officeart/2005/8/layout/vList2"/>
    <dgm:cxn modelId="{EB38BB1A-1867-B94C-A135-CE2D0C416DC3}" type="presParOf" srcId="{F96FD70B-C4CC-E74F-BB4E-AF4B7E57F16F}" destId="{2FF98B96-732B-434E-8B19-5DC419E30A37}" srcOrd="2" destOrd="0" presId="urn:microsoft.com/office/officeart/2005/8/layout/vList2"/>
    <dgm:cxn modelId="{1B80473A-8FE6-F14F-A1D8-96D10718C8B5}" type="presParOf" srcId="{F96FD70B-C4CC-E74F-BB4E-AF4B7E57F16F}" destId="{41865699-6007-6548-A6AE-4759FB2DC4B3}" srcOrd="3" destOrd="0" presId="urn:microsoft.com/office/officeart/2005/8/layout/vList2"/>
    <dgm:cxn modelId="{D2D0B3E3-7E3F-B344-8DD1-2EA854933649}" type="presParOf" srcId="{F96FD70B-C4CC-E74F-BB4E-AF4B7E57F16F}" destId="{10D31C63-E7A4-8D4D-805F-19A98F9C5B3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040B8-9C38-604D-AE0E-1170F6D28CAA}">
      <dsp:nvSpPr>
        <dsp:cNvPr id="0" name=""/>
        <dsp:cNvSpPr/>
      </dsp:nvSpPr>
      <dsp:spPr>
        <a:xfrm>
          <a:off x="196453" y="2815"/>
          <a:ext cx="3020466" cy="18122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itchFamily="2" charset="2"/>
            <a:buNone/>
          </a:pPr>
          <a:r>
            <a:rPr lang="nl-NL" sz="1200" b="1" kern="1200"/>
            <a:t>Wie:</a:t>
          </a:r>
          <a:r>
            <a:rPr lang="nl-NL" sz="1200" kern="1200"/>
            <a:t> MBO-studenten hogeschool Tio en docenten Spaans aan TIO-vestigingen.</a:t>
          </a:r>
        </a:p>
      </dsp:txBody>
      <dsp:txXfrm>
        <a:off x="196453" y="2815"/>
        <a:ext cx="3020466" cy="1812280"/>
      </dsp:txXfrm>
    </dsp:sp>
    <dsp:sp modelId="{8D7D7EF5-9E57-2248-BDA7-C2342007D3A6}">
      <dsp:nvSpPr>
        <dsp:cNvPr id="0" name=""/>
        <dsp:cNvSpPr/>
      </dsp:nvSpPr>
      <dsp:spPr>
        <a:xfrm>
          <a:off x="3518966" y="2815"/>
          <a:ext cx="3020466" cy="1812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itchFamily="2" charset="2"/>
            <a:buNone/>
          </a:pPr>
          <a:r>
            <a:rPr lang="nl-NL" sz="1200" b="1" kern="1200" dirty="0"/>
            <a:t>Wat:</a:t>
          </a:r>
          <a:r>
            <a:rPr lang="nl-NL" sz="1200" kern="1200" dirty="0"/>
            <a:t> Er is binnen het huidige curriculum Spaans te weinig aandacht voor cultuur, gewoonten, eten, muziek en gebruiken uit de Spaanstalige wereld. Hierdoor missen studenten een essentieel onderdeel van de taalbeleving.</a:t>
          </a:r>
        </a:p>
      </dsp:txBody>
      <dsp:txXfrm>
        <a:off x="3518966" y="2815"/>
        <a:ext cx="3020466" cy="1812280"/>
      </dsp:txXfrm>
    </dsp:sp>
    <dsp:sp modelId="{89D4F4CD-9B5F-B548-9A7E-E78FF738A937}">
      <dsp:nvSpPr>
        <dsp:cNvPr id="0" name=""/>
        <dsp:cNvSpPr/>
      </dsp:nvSpPr>
      <dsp:spPr>
        <a:xfrm>
          <a:off x="6841480" y="2815"/>
          <a:ext cx="3020466" cy="181228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itchFamily="2" charset="2"/>
            <a:buNone/>
          </a:pPr>
          <a:r>
            <a:rPr lang="nl-NL" sz="1200" b="1" kern="1200"/>
            <a:t>Waar:</a:t>
          </a:r>
          <a:r>
            <a:rPr lang="nl-NL" sz="1200" kern="1200"/>
            <a:t> De situatie doet zich voor op meerdere vestigingen van Hogeschool TIO, met name in Amsterdam en Rotterdam, waar de studenten Spaans krijgen.</a:t>
          </a:r>
        </a:p>
      </dsp:txBody>
      <dsp:txXfrm>
        <a:off x="6841480" y="2815"/>
        <a:ext cx="3020466" cy="1812280"/>
      </dsp:txXfrm>
    </dsp:sp>
    <dsp:sp modelId="{386EA7B3-2656-DC4D-84EE-19CD70988174}">
      <dsp:nvSpPr>
        <dsp:cNvPr id="0" name=""/>
        <dsp:cNvSpPr/>
      </dsp:nvSpPr>
      <dsp:spPr>
        <a:xfrm>
          <a:off x="196453" y="2117141"/>
          <a:ext cx="3020466" cy="181228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itchFamily="2" charset="2"/>
            <a:buNone/>
          </a:pPr>
          <a:r>
            <a:rPr lang="nl-NL" sz="1200" b="1" kern="1200" dirty="0"/>
            <a:t>Wanneer:</a:t>
          </a:r>
          <a:r>
            <a:rPr lang="nl-NL" sz="1200" kern="1200" dirty="0"/>
            <a:t> Het probleem speelt structureel binnen het reguliere lesprogramma, waarin cultuur vaak beperkt blijft tot losse fragmenten zonder actieve of ervaringsgerichte component.</a:t>
          </a:r>
        </a:p>
      </dsp:txBody>
      <dsp:txXfrm>
        <a:off x="196453" y="2117141"/>
        <a:ext cx="3020466" cy="1812280"/>
      </dsp:txXfrm>
    </dsp:sp>
    <dsp:sp modelId="{0F7009AA-34E0-0B41-932E-C22E4FA38BC2}">
      <dsp:nvSpPr>
        <dsp:cNvPr id="0" name=""/>
        <dsp:cNvSpPr/>
      </dsp:nvSpPr>
      <dsp:spPr>
        <a:xfrm>
          <a:off x="3518966" y="2117141"/>
          <a:ext cx="3020466" cy="181228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itchFamily="2" charset="2"/>
            <a:buNone/>
          </a:pPr>
          <a:r>
            <a:rPr lang="nl-NL" sz="1200" b="1" kern="1200"/>
            <a:t>Waarom:</a:t>
          </a:r>
          <a:r>
            <a:rPr lang="nl-NL" sz="1200" kern="1200"/>
            <a:t> Studenten geven aan moeite te hebben om zich te verbinden met het vak Spaans. Zonder culturele context wordt taal leren als abstract ervaren, en mist men motivatie en toepassing in de praktijk. Daarnaast missen studenten de vaardigheden om in internationale contexten effectief te communiceren en te onderhandelen.</a:t>
          </a:r>
        </a:p>
      </dsp:txBody>
      <dsp:txXfrm>
        <a:off x="3518966" y="2117141"/>
        <a:ext cx="3020466" cy="1812280"/>
      </dsp:txXfrm>
    </dsp:sp>
    <dsp:sp modelId="{56FE8D38-8F2E-B44C-B45A-795420EB642B}">
      <dsp:nvSpPr>
        <dsp:cNvPr id="0" name=""/>
        <dsp:cNvSpPr/>
      </dsp:nvSpPr>
      <dsp:spPr>
        <a:xfrm>
          <a:off x="6841480" y="2117141"/>
          <a:ext cx="3020466" cy="18122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itchFamily="2" charset="2"/>
            <a:buNone/>
          </a:pPr>
          <a:r>
            <a:rPr lang="nl-NL" sz="1200" b="1" kern="1200" dirty="0"/>
            <a:t>Hoe:</a:t>
          </a:r>
          <a:r>
            <a:rPr lang="nl-NL" sz="1200" kern="1200" dirty="0"/>
            <a:t> Studenten krijgen voornamelijk klassikale, grammatica- en vocabulairegerichte lessen. Culturele elementen worden incidenteel behandeld en ontbreken vaak in praktische, ervaringsgerichte werkvormen.</a:t>
          </a:r>
        </a:p>
      </dsp:txBody>
      <dsp:txXfrm>
        <a:off x="6841480" y="2117141"/>
        <a:ext cx="3020466" cy="1812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F883B-F902-6E43-BA46-FB6F6ED062DD}">
      <dsp:nvSpPr>
        <dsp:cNvPr id="0" name=""/>
        <dsp:cNvSpPr/>
      </dsp:nvSpPr>
      <dsp:spPr>
        <a:xfrm>
          <a:off x="0" y="0"/>
          <a:ext cx="7582442" cy="814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SzPts val="1000"/>
            <a:buFont typeface="Symbol" pitchFamily="2" charset="2"/>
            <a:buNone/>
          </a:pPr>
          <a:r>
            <a:rPr lang="nl-NL" sz="1200" kern="1200"/>
            <a:t>Zij krijgen een duidelijke en overdraagbare lesaanpak aangereikt;</a:t>
          </a:r>
        </a:p>
      </dsp:txBody>
      <dsp:txXfrm>
        <a:off x="23848" y="23848"/>
        <a:ext cx="6635017" cy="766538"/>
      </dsp:txXfrm>
    </dsp:sp>
    <dsp:sp modelId="{D3AC2D37-1B59-D846-8830-E0D5492C4494}">
      <dsp:nvSpPr>
        <dsp:cNvPr id="0" name=""/>
        <dsp:cNvSpPr/>
      </dsp:nvSpPr>
      <dsp:spPr>
        <a:xfrm>
          <a:off x="635029" y="962276"/>
          <a:ext cx="7582442" cy="814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SzPts val="1000"/>
            <a:buFont typeface="Symbol" pitchFamily="2" charset="2"/>
            <a:buNone/>
          </a:pPr>
          <a:r>
            <a:rPr lang="nl-NL" sz="1200" kern="1200"/>
            <a:t>Zij worden geïnspireerd om cultuur op een interactieve manier te integreren in hun lessen;</a:t>
          </a:r>
        </a:p>
      </dsp:txBody>
      <dsp:txXfrm>
        <a:off x="658877" y="986124"/>
        <a:ext cx="6370464" cy="766538"/>
      </dsp:txXfrm>
    </dsp:sp>
    <dsp:sp modelId="{4579D6D9-AA02-A844-82CF-83196C87E809}">
      <dsp:nvSpPr>
        <dsp:cNvPr id="0" name=""/>
        <dsp:cNvSpPr/>
      </dsp:nvSpPr>
      <dsp:spPr>
        <a:xfrm>
          <a:off x="1260581" y="1924553"/>
          <a:ext cx="7582442" cy="814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SzPts val="1000"/>
            <a:buFont typeface="Symbol" pitchFamily="2" charset="2"/>
            <a:buNone/>
          </a:pPr>
          <a:r>
            <a:rPr lang="nl-NL" sz="1200" kern="1200"/>
            <a:t>De methode is toepasbaar op andere culturele thema’s of lesmodules.</a:t>
          </a:r>
        </a:p>
      </dsp:txBody>
      <dsp:txXfrm>
        <a:off x="1284429" y="1948401"/>
        <a:ext cx="6379942" cy="766538"/>
      </dsp:txXfrm>
    </dsp:sp>
    <dsp:sp modelId="{503E7AD0-FB3F-5845-AD9C-C67BE85B5919}">
      <dsp:nvSpPr>
        <dsp:cNvPr id="0" name=""/>
        <dsp:cNvSpPr/>
      </dsp:nvSpPr>
      <dsp:spPr>
        <a:xfrm>
          <a:off x="1895610" y="2886830"/>
          <a:ext cx="7582442" cy="814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Deze interventie draagt bij aan het realiseren van een meer inclusieve, motiverende en praktijkgerichte taalleeromgeving, passend bij de huidige samenleving en het internationale werkveld waarin studenten zich ontwikkelen.</a:t>
          </a:r>
        </a:p>
      </dsp:txBody>
      <dsp:txXfrm>
        <a:off x="1919458" y="2910678"/>
        <a:ext cx="6370464" cy="766538"/>
      </dsp:txXfrm>
    </dsp:sp>
    <dsp:sp modelId="{DC08B17A-459C-154A-960D-4ED49262EEA1}">
      <dsp:nvSpPr>
        <dsp:cNvPr id="0" name=""/>
        <dsp:cNvSpPr/>
      </dsp:nvSpPr>
      <dsp:spPr>
        <a:xfrm>
          <a:off x="7053190" y="623629"/>
          <a:ext cx="529252" cy="52925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l-NL" sz="2400" kern="1200"/>
        </a:p>
      </dsp:txBody>
      <dsp:txXfrm>
        <a:off x="7172272" y="623629"/>
        <a:ext cx="291088" cy="398262"/>
      </dsp:txXfrm>
    </dsp:sp>
    <dsp:sp modelId="{988E8E1D-7497-3F4D-BB6F-691CB94992C6}">
      <dsp:nvSpPr>
        <dsp:cNvPr id="0" name=""/>
        <dsp:cNvSpPr/>
      </dsp:nvSpPr>
      <dsp:spPr>
        <a:xfrm>
          <a:off x="7688219" y="1585906"/>
          <a:ext cx="529252" cy="52925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l-NL" sz="2400" kern="1200"/>
        </a:p>
      </dsp:txBody>
      <dsp:txXfrm>
        <a:off x="7807301" y="1585906"/>
        <a:ext cx="291088" cy="398262"/>
      </dsp:txXfrm>
    </dsp:sp>
    <dsp:sp modelId="{A2E64A32-8E49-FE4B-A7A5-2A5B08849E19}">
      <dsp:nvSpPr>
        <dsp:cNvPr id="0" name=""/>
        <dsp:cNvSpPr/>
      </dsp:nvSpPr>
      <dsp:spPr>
        <a:xfrm>
          <a:off x="8313771" y="2548183"/>
          <a:ext cx="529252" cy="52925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l-NL" sz="2400" kern="1200"/>
        </a:p>
      </dsp:txBody>
      <dsp:txXfrm>
        <a:off x="8432853" y="2548183"/>
        <a:ext cx="291088" cy="398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96214-E311-5A4B-92D9-EE2751F122CA}">
      <dsp:nvSpPr>
        <dsp:cNvPr id="0" name=""/>
        <dsp:cNvSpPr/>
      </dsp:nvSpPr>
      <dsp:spPr>
        <a:xfrm>
          <a:off x="1353235" y="1893"/>
          <a:ext cx="5412940" cy="19413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026" tIns="493101" rIns="105026" bIns="493101" numCol="1" spcCol="1270" anchor="ctr" anchorCtr="0">
          <a:noAutofit/>
        </a:bodyPr>
        <a:lstStyle/>
        <a:p>
          <a:pPr marL="0" lvl="0" indent="0" algn="l" defTabSz="488950">
            <a:lnSpc>
              <a:spcPct val="90000"/>
            </a:lnSpc>
            <a:spcBef>
              <a:spcPct val="0"/>
            </a:spcBef>
            <a:spcAft>
              <a:spcPct val="35000"/>
            </a:spcAft>
            <a:buNone/>
          </a:pPr>
          <a:r>
            <a:rPr lang="en-US" sz="1100" b="1" kern="1200"/>
            <a:t>Observaties</a:t>
          </a:r>
          <a:r>
            <a:rPr lang="en-US" sz="1100" kern="1200"/>
            <a:t> tijdens het Colombia Festival</a:t>
          </a:r>
        </a:p>
        <a:p>
          <a:pPr marL="0" lvl="0" indent="0" algn="l" defTabSz="488950">
            <a:lnSpc>
              <a:spcPct val="90000"/>
            </a:lnSpc>
            <a:spcBef>
              <a:spcPct val="0"/>
            </a:spcBef>
            <a:spcAft>
              <a:spcPct val="35000"/>
            </a:spcAft>
            <a:buNone/>
          </a:pPr>
          <a:r>
            <a:rPr lang="en-US" sz="1100" b="1" kern="1200"/>
            <a:t>Interviews</a:t>
          </a:r>
          <a:r>
            <a:rPr lang="en-US" sz="1100" kern="1200"/>
            <a:t> met collega-docenten Spaans</a:t>
          </a:r>
        </a:p>
        <a:p>
          <a:pPr marL="0" lvl="0" indent="0" algn="l" defTabSz="488950">
            <a:lnSpc>
              <a:spcPct val="90000"/>
            </a:lnSpc>
            <a:spcBef>
              <a:spcPct val="0"/>
            </a:spcBef>
            <a:spcAft>
              <a:spcPct val="35000"/>
            </a:spcAft>
            <a:buNone/>
          </a:pPr>
          <a:r>
            <a:rPr lang="en-US" sz="1100" b="1" kern="1200" dirty="0"/>
            <a:t>Korte </a:t>
          </a:r>
          <a:r>
            <a:rPr lang="en-US" sz="1100" b="1" kern="1200" dirty="0" err="1"/>
            <a:t>evaluatie-enquêtes</a:t>
          </a:r>
          <a:r>
            <a:rPr lang="en-US" sz="1100" kern="1200" dirty="0"/>
            <a:t> </a:t>
          </a:r>
          <a:r>
            <a:rPr lang="en-US" sz="1100" kern="1200" dirty="0" err="1"/>
            <a:t>onder</a:t>
          </a:r>
          <a:r>
            <a:rPr lang="en-US" sz="1100" kern="1200" dirty="0"/>
            <a:t> </a:t>
          </a:r>
          <a:r>
            <a:rPr lang="en-US" sz="1100" kern="1200" dirty="0" err="1"/>
            <a:t>studenten</a:t>
          </a:r>
          <a:r>
            <a:rPr lang="en-US" sz="1100" kern="1200" dirty="0"/>
            <a:t> die </a:t>
          </a:r>
          <a:r>
            <a:rPr lang="en-US" sz="1100" kern="1200" dirty="0" err="1"/>
            <a:t>deelnamen</a:t>
          </a:r>
          <a:r>
            <a:rPr lang="en-US" sz="1100" kern="1200" dirty="0"/>
            <a:t> </a:t>
          </a:r>
          <a:r>
            <a:rPr lang="en-US" sz="1100" kern="1200" dirty="0" err="1"/>
            <a:t>aan</a:t>
          </a:r>
          <a:r>
            <a:rPr lang="en-US" sz="1100" kern="1200" dirty="0"/>
            <a:t> de lessen </a:t>
          </a:r>
          <a:r>
            <a:rPr lang="en-US" sz="1100" kern="1200" dirty="0" err="1"/>
            <a:t>en</a:t>
          </a:r>
          <a:r>
            <a:rPr lang="en-US" sz="1100" kern="1200" dirty="0"/>
            <a:t> het festival</a:t>
          </a:r>
        </a:p>
      </dsp:txBody>
      <dsp:txXfrm>
        <a:off x="1353235" y="1893"/>
        <a:ext cx="5412940" cy="1941343"/>
      </dsp:txXfrm>
    </dsp:sp>
    <dsp:sp modelId="{1FBC5520-F34E-7C4F-89AF-059526C9A942}">
      <dsp:nvSpPr>
        <dsp:cNvPr id="0" name=""/>
        <dsp:cNvSpPr/>
      </dsp:nvSpPr>
      <dsp:spPr>
        <a:xfrm>
          <a:off x="0" y="1893"/>
          <a:ext cx="1353235" cy="19413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609" tIns="191762" rIns="71609" bIns="191762" numCol="1" spcCol="1270" anchor="ctr" anchorCtr="0">
          <a:noAutofit/>
        </a:bodyPr>
        <a:lstStyle/>
        <a:p>
          <a:pPr marL="0" lvl="0" indent="0" algn="ctr" defTabSz="622300">
            <a:lnSpc>
              <a:spcPct val="90000"/>
            </a:lnSpc>
            <a:spcBef>
              <a:spcPct val="0"/>
            </a:spcBef>
            <a:spcAft>
              <a:spcPct val="35000"/>
            </a:spcAft>
            <a:buNone/>
          </a:pPr>
          <a:r>
            <a:rPr lang="en-US" sz="1400" kern="1200" dirty="0"/>
            <a:t>Ik </a:t>
          </a:r>
          <a:r>
            <a:rPr lang="en-US" sz="1400" kern="1200" dirty="0" err="1"/>
            <a:t>maak</a:t>
          </a:r>
          <a:r>
            <a:rPr lang="en-US" sz="1400" kern="1200" dirty="0"/>
            <a:t> </a:t>
          </a:r>
          <a:r>
            <a:rPr lang="en-US" sz="1400" kern="1200" dirty="0" err="1"/>
            <a:t>gebruik</a:t>
          </a:r>
          <a:r>
            <a:rPr lang="en-US" sz="1400" kern="1200" dirty="0"/>
            <a:t> van </a:t>
          </a:r>
          <a:r>
            <a:rPr lang="en-US" sz="1400" kern="1200" dirty="0" err="1"/>
            <a:t>een</a:t>
          </a:r>
          <a:r>
            <a:rPr lang="en-US" sz="1400" kern="1200" dirty="0"/>
            <a:t> mixed-method </a:t>
          </a:r>
          <a:r>
            <a:rPr lang="en-US" sz="1400" kern="1200" dirty="0" err="1"/>
            <a:t>aanpak</a:t>
          </a:r>
          <a:r>
            <a:rPr lang="en-US" sz="1400" kern="1200" dirty="0"/>
            <a:t>, </a:t>
          </a:r>
          <a:r>
            <a:rPr lang="en-US" sz="1400" kern="1200" dirty="0" err="1"/>
            <a:t>bestaande</a:t>
          </a:r>
          <a:r>
            <a:rPr lang="en-US" sz="1400" kern="1200" dirty="0"/>
            <a:t> </a:t>
          </a:r>
          <a:r>
            <a:rPr lang="en-US" sz="1400" kern="1200" dirty="0" err="1"/>
            <a:t>uit</a:t>
          </a:r>
          <a:r>
            <a:rPr lang="en-US" sz="1400" kern="1200" dirty="0"/>
            <a:t>:</a:t>
          </a:r>
        </a:p>
      </dsp:txBody>
      <dsp:txXfrm>
        <a:off x="0" y="1893"/>
        <a:ext cx="1353235" cy="1941343"/>
      </dsp:txXfrm>
    </dsp:sp>
    <dsp:sp modelId="{0BC90F60-F39A-B747-949B-C96F7D7FF6CE}">
      <dsp:nvSpPr>
        <dsp:cNvPr id="0" name=""/>
        <dsp:cNvSpPr/>
      </dsp:nvSpPr>
      <dsp:spPr>
        <a:xfrm>
          <a:off x="1353235" y="2059717"/>
          <a:ext cx="5412940" cy="19413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026" tIns="493101" rIns="105026" bIns="493101" numCol="1" spcCol="1270" anchor="ctr" anchorCtr="0">
          <a:noAutofit/>
        </a:bodyPr>
        <a:lstStyle/>
        <a:p>
          <a:pPr marL="0" lvl="0" indent="0" algn="l" defTabSz="488950">
            <a:lnSpc>
              <a:spcPct val="90000"/>
            </a:lnSpc>
            <a:spcBef>
              <a:spcPct val="0"/>
            </a:spcBef>
            <a:spcAft>
              <a:spcPct val="35000"/>
            </a:spcAft>
            <a:buNone/>
          </a:pPr>
          <a:r>
            <a:rPr lang="en-US" sz="1100" b="1" kern="1200"/>
            <a:t>Enquêtevragen</a:t>
          </a:r>
          <a:r>
            <a:rPr lang="en-US" sz="1100" kern="1200"/>
            <a:t>: Gericht op culturele beleving, motivatie, taalgebruik en betrokkenheid</a:t>
          </a:r>
        </a:p>
        <a:p>
          <a:pPr marL="0" lvl="0" indent="0" algn="l" defTabSz="488950">
            <a:lnSpc>
              <a:spcPct val="90000"/>
            </a:lnSpc>
            <a:spcBef>
              <a:spcPct val="0"/>
            </a:spcBef>
            <a:spcAft>
              <a:spcPct val="35000"/>
            </a:spcAft>
            <a:buNone/>
          </a:pPr>
          <a:r>
            <a:rPr lang="en-US" sz="1100" b="1" kern="1200" dirty="0" err="1"/>
            <a:t>Observatieformulieren</a:t>
          </a:r>
          <a:r>
            <a:rPr lang="en-US" sz="1100" kern="1200" dirty="0"/>
            <a:t>: Voor </a:t>
          </a:r>
          <a:r>
            <a:rPr lang="en-US" sz="1100" kern="1200" dirty="0" err="1"/>
            <a:t>systematische</a:t>
          </a:r>
          <a:r>
            <a:rPr lang="en-US" sz="1100" kern="1200" dirty="0"/>
            <a:t> </a:t>
          </a:r>
          <a:r>
            <a:rPr lang="en-US" sz="1100" kern="1200" dirty="0" err="1"/>
            <a:t>beschrijving</a:t>
          </a:r>
          <a:r>
            <a:rPr lang="en-US" sz="1100" kern="1200" dirty="0"/>
            <a:t> van </a:t>
          </a:r>
          <a:r>
            <a:rPr lang="en-US" sz="1100" kern="1200" dirty="0" err="1"/>
            <a:t>studentenactiviteit</a:t>
          </a:r>
          <a:r>
            <a:rPr lang="en-US" sz="1100" kern="1200" dirty="0"/>
            <a:t> </a:t>
          </a:r>
          <a:r>
            <a:rPr lang="en-US" sz="1100" kern="1200" dirty="0" err="1"/>
            <a:t>en</a:t>
          </a:r>
          <a:r>
            <a:rPr lang="en-US" sz="1100" kern="1200" dirty="0"/>
            <a:t> </a:t>
          </a:r>
          <a:r>
            <a:rPr lang="en-US" sz="1100" kern="1200" dirty="0" err="1"/>
            <a:t>interactie</a:t>
          </a:r>
          <a:endParaRPr lang="en-US" sz="1100" kern="1200" dirty="0"/>
        </a:p>
        <a:p>
          <a:pPr marL="0" lvl="0" indent="0" algn="l" defTabSz="488950">
            <a:lnSpc>
              <a:spcPct val="90000"/>
            </a:lnSpc>
            <a:spcBef>
              <a:spcPct val="0"/>
            </a:spcBef>
            <a:spcAft>
              <a:spcPct val="35000"/>
            </a:spcAft>
            <a:buNone/>
          </a:pPr>
          <a:r>
            <a:rPr lang="en-US" sz="1100" b="1" kern="1200" dirty="0" err="1"/>
            <a:t>Interviewschema</a:t>
          </a:r>
          <a:r>
            <a:rPr lang="en-US" sz="1100" kern="1200" dirty="0"/>
            <a:t>: Voor </a:t>
          </a:r>
          <a:r>
            <a:rPr lang="en-US" sz="1100" kern="1200" dirty="0" err="1"/>
            <a:t>gesprekken</a:t>
          </a:r>
          <a:r>
            <a:rPr lang="en-US" sz="1100" kern="1200" dirty="0"/>
            <a:t> met </a:t>
          </a:r>
          <a:r>
            <a:rPr lang="en-US" sz="1100" kern="1200" dirty="0" err="1"/>
            <a:t>collega’s</a:t>
          </a:r>
          <a:r>
            <a:rPr lang="en-US" sz="1100" kern="1200" dirty="0"/>
            <a:t> over </a:t>
          </a:r>
          <a:r>
            <a:rPr lang="en-US" sz="1100" kern="1200" dirty="0" err="1"/>
            <a:t>toepasbaarheid</a:t>
          </a:r>
          <a:r>
            <a:rPr lang="en-US" sz="1100" kern="1200" dirty="0"/>
            <a:t>, </a:t>
          </a:r>
          <a:r>
            <a:rPr lang="en-US" sz="1100" kern="1200" dirty="0" err="1"/>
            <a:t>succesfactoren</a:t>
          </a:r>
          <a:r>
            <a:rPr lang="en-US" sz="1100" kern="1200" dirty="0"/>
            <a:t> </a:t>
          </a:r>
          <a:r>
            <a:rPr lang="en-US" sz="1100" kern="1200" dirty="0" err="1"/>
            <a:t>en</a:t>
          </a:r>
          <a:r>
            <a:rPr lang="en-US" sz="1100" kern="1200" dirty="0"/>
            <a:t> </a:t>
          </a:r>
          <a:r>
            <a:rPr lang="en-US" sz="1100" kern="1200" dirty="0" err="1"/>
            <a:t>verbeterpunten</a:t>
          </a:r>
          <a:endParaRPr lang="en-US" sz="1100" kern="1200" dirty="0"/>
        </a:p>
      </dsp:txBody>
      <dsp:txXfrm>
        <a:off x="1353235" y="2059717"/>
        <a:ext cx="5412940" cy="1941343"/>
      </dsp:txXfrm>
    </dsp:sp>
    <dsp:sp modelId="{8AB5A578-2100-A346-8F67-B889534C044D}">
      <dsp:nvSpPr>
        <dsp:cNvPr id="0" name=""/>
        <dsp:cNvSpPr/>
      </dsp:nvSpPr>
      <dsp:spPr>
        <a:xfrm>
          <a:off x="0" y="2059717"/>
          <a:ext cx="1353235" cy="19413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609" tIns="191762" rIns="71609" bIns="191762" numCol="1" spcCol="1270" anchor="ctr" anchorCtr="0">
          <a:noAutofit/>
        </a:bodyPr>
        <a:lstStyle/>
        <a:p>
          <a:pPr marL="0" lvl="0" indent="0" algn="ctr" defTabSz="622300">
            <a:lnSpc>
              <a:spcPct val="90000"/>
            </a:lnSpc>
            <a:spcBef>
              <a:spcPct val="0"/>
            </a:spcBef>
            <a:spcAft>
              <a:spcPct val="35000"/>
            </a:spcAft>
            <a:buNone/>
          </a:pPr>
          <a:r>
            <a:rPr lang="en-US" sz="1400" b="1" kern="1200"/>
            <a:t>Onderzoeksinstrumenten:</a:t>
          </a:r>
          <a:endParaRPr lang="en-US" sz="1400" kern="1200"/>
        </a:p>
      </dsp:txBody>
      <dsp:txXfrm>
        <a:off x="0" y="2059717"/>
        <a:ext cx="1353235" cy="1941343"/>
      </dsp:txXfrm>
    </dsp:sp>
    <dsp:sp modelId="{C5E9899E-7FCB-8741-98CF-64C3E67C1563}">
      <dsp:nvSpPr>
        <dsp:cNvPr id="0" name=""/>
        <dsp:cNvSpPr/>
      </dsp:nvSpPr>
      <dsp:spPr>
        <a:xfrm>
          <a:off x="1353235" y="4117541"/>
          <a:ext cx="5412940" cy="19413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026" tIns="493101" rIns="105026" bIns="493101" numCol="1" spcCol="1270" anchor="ctr" anchorCtr="0">
          <a:noAutofit/>
        </a:bodyPr>
        <a:lstStyle/>
        <a:p>
          <a:pPr marL="0" lvl="0" indent="0" algn="l" defTabSz="488950">
            <a:lnSpc>
              <a:spcPct val="90000"/>
            </a:lnSpc>
            <a:spcBef>
              <a:spcPct val="0"/>
            </a:spcBef>
            <a:spcAft>
              <a:spcPct val="35000"/>
            </a:spcAft>
            <a:buNone/>
          </a:pPr>
          <a:r>
            <a:rPr lang="en-US" sz="1100" kern="1200"/>
            <a:t>Studenten van TIO (Amsterdam, Rotterdam, Utrecht) die deelnamen aan het Colombia Festival</a:t>
          </a:r>
        </a:p>
        <a:p>
          <a:pPr marL="0" lvl="0" indent="0" algn="l" defTabSz="488950">
            <a:lnSpc>
              <a:spcPct val="90000"/>
            </a:lnSpc>
            <a:spcBef>
              <a:spcPct val="0"/>
            </a:spcBef>
            <a:spcAft>
              <a:spcPct val="35000"/>
            </a:spcAft>
            <a:buNone/>
          </a:pPr>
          <a:r>
            <a:rPr lang="en-US" sz="1100" kern="1200"/>
            <a:t>Collega-docenten Spaans die werkten met het lesmateriaal en/of aanwezig waren bij het festival</a:t>
          </a:r>
        </a:p>
      </dsp:txBody>
      <dsp:txXfrm>
        <a:off x="1353235" y="4117541"/>
        <a:ext cx="5412940" cy="1941343"/>
      </dsp:txXfrm>
    </dsp:sp>
    <dsp:sp modelId="{5535643A-5311-3B4F-9E20-7F577E87EAF8}">
      <dsp:nvSpPr>
        <dsp:cNvPr id="0" name=""/>
        <dsp:cNvSpPr/>
      </dsp:nvSpPr>
      <dsp:spPr>
        <a:xfrm>
          <a:off x="0" y="4117541"/>
          <a:ext cx="1353235" cy="19413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609" tIns="191762" rIns="71609" bIns="191762" numCol="1" spcCol="1270" anchor="ctr" anchorCtr="0">
          <a:noAutofit/>
        </a:bodyPr>
        <a:lstStyle/>
        <a:p>
          <a:pPr marL="0" lvl="0" indent="0" algn="ctr" defTabSz="577850">
            <a:lnSpc>
              <a:spcPct val="90000"/>
            </a:lnSpc>
            <a:spcBef>
              <a:spcPct val="0"/>
            </a:spcBef>
            <a:spcAft>
              <a:spcPct val="35000"/>
            </a:spcAft>
            <a:buNone/>
          </a:pPr>
          <a:r>
            <a:rPr lang="en-US" sz="1300" b="1" kern="1200" dirty="0" err="1"/>
            <a:t>Respondenten</a:t>
          </a:r>
          <a:endParaRPr lang="en-US" sz="1300" kern="1200" dirty="0"/>
        </a:p>
      </dsp:txBody>
      <dsp:txXfrm>
        <a:off x="0" y="4117541"/>
        <a:ext cx="1353235" cy="1941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5EA25-B075-D145-9FA6-F196E3ACD90E}">
      <dsp:nvSpPr>
        <dsp:cNvPr id="0" name=""/>
        <dsp:cNvSpPr/>
      </dsp:nvSpPr>
      <dsp:spPr>
        <a:xfrm>
          <a:off x="0" y="236249"/>
          <a:ext cx="6766176" cy="1356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b="1" kern="1200"/>
            <a:t>Keuze voor mixed-method</a:t>
          </a:r>
          <a:r>
            <a:rPr lang="nl-NL" sz="1900" kern="1200"/>
            <a:t>: Door het combineren van zowel kwantitatieve (enquêtes) als kwalitatieve (interviews, observaties) methoden ontstaat een volledig beeld van de werking van mijn interventie.</a:t>
          </a:r>
        </a:p>
      </dsp:txBody>
      <dsp:txXfrm>
        <a:off x="66196" y="302445"/>
        <a:ext cx="6633784" cy="1223637"/>
      </dsp:txXfrm>
    </dsp:sp>
    <dsp:sp modelId="{9EE44335-F20F-9144-A891-BCF22B9E27B0}">
      <dsp:nvSpPr>
        <dsp:cNvPr id="0" name=""/>
        <dsp:cNvSpPr/>
      </dsp:nvSpPr>
      <dsp:spPr>
        <a:xfrm>
          <a:off x="0" y="1646999"/>
          <a:ext cx="6766176" cy="1356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b="1" kern="1200"/>
            <a:t>Breed draagvlak</a:t>
          </a:r>
          <a:r>
            <a:rPr lang="nl-NL" sz="1900" kern="1200"/>
            <a:t>: Door studenten én collega’s te bevragen, krijg ik inzicht in verschillende perspectieven: de leerervaring, de praktische toepasbaarheid en de overdraagbaarheid van de lesmethode.</a:t>
          </a:r>
        </a:p>
      </dsp:txBody>
      <dsp:txXfrm>
        <a:off x="66196" y="1713195"/>
        <a:ext cx="6633784" cy="1223637"/>
      </dsp:txXfrm>
    </dsp:sp>
    <dsp:sp modelId="{459828DC-CFEF-C043-BA44-91E7BCAB9B3E}">
      <dsp:nvSpPr>
        <dsp:cNvPr id="0" name=""/>
        <dsp:cNvSpPr/>
      </dsp:nvSpPr>
      <dsp:spPr>
        <a:xfrm>
          <a:off x="0" y="3057749"/>
          <a:ext cx="6766176" cy="1356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b="1" kern="1200"/>
            <a:t>Data-uitwisseling</a:t>
          </a:r>
          <a:r>
            <a:rPr lang="nl-NL" sz="1900" kern="1200"/>
            <a:t>: Kwantitatieve data geven zicht op algemene trends en betrokkenheid. Kwalitatieve data bieden verdieping: hoe beleven studenten de cultuur? Wat blijft hen bij? Wat werkt in de praktijk wel of niet?</a:t>
          </a:r>
        </a:p>
      </dsp:txBody>
      <dsp:txXfrm>
        <a:off x="66196" y="3123945"/>
        <a:ext cx="6633784" cy="1223637"/>
      </dsp:txXfrm>
    </dsp:sp>
    <dsp:sp modelId="{2FEFCDDC-A98D-484D-B4D5-2228F7ABF54C}">
      <dsp:nvSpPr>
        <dsp:cNvPr id="0" name=""/>
        <dsp:cNvSpPr/>
      </dsp:nvSpPr>
      <dsp:spPr>
        <a:xfrm>
          <a:off x="0" y="4468499"/>
          <a:ext cx="6766176" cy="13560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b="1" kern="1200"/>
            <a:t>Validatie</a:t>
          </a:r>
          <a:r>
            <a:rPr lang="nl-NL" sz="1900" kern="1200"/>
            <a:t>: De triangulatie van bronnen en methoden verhoogt de betrouwbaarheid en validiteit van de onderzoeksresultaten.</a:t>
          </a:r>
        </a:p>
      </dsp:txBody>
      <dsp:txXfrm>
        <a:off x="66196" y="4534695"/>
        <a:ext cx="6633784" cy="12236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A72FF-84B0-42AD-9B2E-D6723851AD0D}">
      <dsp:nvSpPr>
        <dsp:cNvPr id="0" name=""/>
        <dsp:cNvSpPr/>
      </dsp:nvSpPr>
      <dsp:spPr>
        <a:xfrm>
          <a:off x="243339" y="665182"/>
          <a:ext cx="1351917" cy="1351917"/>
        </a:xfrm>
        <a:prstGeom prst="ellipse">
          <a:avLst/>
        </a:prstGeom>
        <a:solidFill>
          <a:schemeClr val="dk2">
            <a:tint val="4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1FA1AFD7-E531-4D2F-B1C0-14FFD00EB9CE}">
      <dsp:nvSpPr>
        <dsp:cNvPr id="0" name=""/>
        <dsp:cNvSpPr/>
      </dsp:nvSpPr>
      <dsp:spPr>
        <a:xfrm>
          <a:off x="527241" y="949085"/>
          <a:ext cx="784111" cy="784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F86DE2D6-7A3D-4F30-8FA3-ACA443FCBCF7}">
      <dsp:nvSpPr>
        <dsp:cNvPr id="0" name=""/>
        <dsp:cNvSpPr/>
      </dsp:nvSpPr>
      <dsp:spPr>
        <a:xfrm>
          <a:off x="1884952" y="665182"/>
          <a:ext cx="3186661" cy="135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nl-NL" sz="1100" kern="1200" dirty="0"/>
            <a:t>De combinatie van kwantitatieve (enquêtes) en kwalitatieve (observaties en interviews) onderzoeksmethoden zorgt voor een volledig en diepgaand beeld van de situatie. Door middel van enquêtes kan ik objectieve gegevens verzamelen over hoe studenten en collega’s het huidige cultuuraanbod binnen het vak Spaans ervaren. Hierbij richt ik mij op aspecten zoals motivatie, betrokkenheid en het toepassen van culturele kennis tijdens de lessen en het festival.</a:t>
          </a:r>
        </a:p>
      </dsp:txBody>
      <dsp:txXfrm>
        <a:off x="1884952" y="665182"/>
        <a:ext cx="3186661" cy="1351917"/>
      </dsp:txXfrm>
    </dsp:sp>
    <dsp:sp modelId="{D9EDA706-E980-48D8-8859-3A816F9E8788}">
      <dsp:nvSpPr>
        <dsp:cNvPr id="0" name=""/>
        <dsp:cNvSpPr/>
      </dsp:nvSpPr>
      <dsp:spPr>
        <a:xfrm>
          <a:off x="5659906" y="329569"/>
          <a:ext cx="1351917" cy="1351917"/>
        </a:xfrm>
        <a:prstGeom prst="ellipse">
          <a:avLst/>
        </a:prstGeom>
        <a:solidFill>
          <a:schemeClr val="dk2">
            <a:tint val="4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A6047E74-B8B8-402B-BCF7-C549A2535522}">
      <dsp:nvSpPr>
        <dsp:cNvPr id="0" name=""/>
        <dsp:cNvSpPr/>
      </dsp:nvSpPr>
      <dsp:spPr>
        <a:xfrm>
          <a:off x="5969764" y="683616"/>
          <a:ext cx="784111" cy="784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63CC4442-1EA6-4799-BCEC-87A791878A7A}">
      <dsp:nvSpPr>
        <dsp:cNvPr id="0" name=""/>
        <dsp:cNvSpPr/>
      </dsp:nvSpPr>
      <dsp:spPr>
        <a:xfrm>
          <a:off x="7253725" y="447551"/>
          <a:ext cx="3186661" cy="135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nl-NL" sz="1100" kern="1200" dirty="0"/>
            <a:t>Observaties bieden mij de mogelijkheid om te analyseren hoe studenten daadwerkelijk omgaan met culturele activiteiten in een authentieke setting, zoals het Colombia Festival. Deze observaties geven inzicht in hoe zij de Spaanse taal en cultuur beleven, hoe actief ze deelnemen en in hoeverre de activiteiten bijdragen aan hun leerproces.</a:t>
          </a:r>
        </a:p>
      </dsp:txBody>
      <dsp:txXfrm>
        <a:off x="7253725" y="447551"/>
        <a:ext cx="3186661" cy="1351917"/>
      </dsp:txXfrm>
    </dsp:sp>
    <dsp:sp modelId="{4B69D1CE-648D-4A1D-9BF4-F58298B09818}">
      <dsp:nvSpPr>
        <dsp:cNvPr id="0" name=""/>
        <dsp:cNvSpPr/>
      </dsp:nvSpPr>
      <dsp:spPr>
        <a:xfrm>
          <a:off x="243339" y="2843381"/>
          <a:ext cx="1351917" cy="1351917"/>
        </a:xfrm>
        <a:prstGeom prst="ellipse">
          <a:avLst/>
        </a:prstGeom>
        <a:solidFill>
          <a:schemeClr val="dk2">
            <a:tint val="4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131662B1-9AA6-4049-9A0B-DC702927AAD2}">
      <dsp:nvSpPr>
        <dsp:cNvPr id="0" name=""/>
        <dsp:cNvSpPr/>
      </dsp:nvSpPr>
      <dsp:spPr>
        <a:xfrm>
          <a:off x="527241" y="3127283"/>
          <a:ext cx="784111" cy="784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9DE99A38-4188-4EF9-82A0-A2BC4157B37C}">
      <dsp:nvSpPr>
        <dsp:cNvPr id="0" name=""/>
        <dsp:cNvSpPr/>
      </dsp:nvSpPr>
      <dsp:spPr>
        <a:xfrm>
          <a:off x="1884952" y="2843381"/>
          <a:ext cx="3186661" cy="135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nl-NL" sz="1100" kern="1200" dirty="0"/>
            <a:t>Interviews met studenten en collega’s geven vervolgens diepgang aan deze informatie. Studenten kunnen hun persoonlijke ervaringen met culturele onderdompeling toelichten, aangeven wat hen motiveert en waar zij nog uitdagingen ervaren. Collega’s kunnen reflecteren op de toepasbaarheid van de methode, de impact op de lespraktijk en suggesties doen voor verdere integratie van cultuur in het curriculum.</a:t>
          </a:r>
        </a:p>
      </dsp:txBody>
      <dsp:txXfrm>
        <a:off x="1884952" y="2843381"/>
        <a:ext cx="3186661" cy="1351917"/>
      </dsp:txXfrm>
    </dsp:sp>
    <dsp:sp modelId="{568C2628-9D09-495E-A0CA-CB2B038FB6B3}">
      <dsp:nvSpPr>
        <dsp:cNvPr id="0" name=""/>
        <dsp:cNvSpPr/>
      </dsp:nvSpPr>
      <dsp:spPr>
        <a:xfrm>
          <a:off x="5626865" y="2843381"/>
          <a:ext cx="1351917" cy="1351917"/>
        </a:xfrm>
        <a:prstGeom prst="ellipse">
          <a:avLst/>
        </a:prstGeom>
        <a:solidFill>
          <a:schemeClr val="dk2">
            <a:tint val="4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F984CFB9-97BE-429A-87F8-1BFD6F96C5EF}">
      <dsp:nvSpPr>
        <dsp:cNvPr id="0" name=""/>
        <dsp:cNvSpPr/>
      </dsp:nvSpPr>
      <dsp:spPr>
        <a:xfrm>
          <a:off x="5910768" y="3127283"/>
          <a:ext cx="784111" cy="7841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F74AC87F-7B82-4EF1-8A1F-E9595287A08A}">
      <dsp:nvSpPr>
        <dsp:cNvPr id="0" name=""/>
        <dsp:cNvSpPr/>
      </dsp:nvSpPr>
      <dsp:spPr>
        <a:xfrm>
          <a:off x="7268479" y="2843381"/>
          <a:ext cx="3186661" cy="135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nl-NL" sz="1100" kern="1200"/>
            <a:t>Door zowel studenten als collega’s actief te betrekken, ontstaat een gebalanceerd en representatief beeld van de behoeften, ervaringen en effecten van de interventie. Studenten vertegenwoordigen de directe doelgroep van het onderwijs, terwijl collega’s belangrijke partners zijn in de uitvoering en borging van de methode. Deze combinatie van onderzoeksmethoden en respondenten maakt het mogelijk om zowel de beleving als de uitvoerbaarheid van de interventie betrouwbaar en compleet in kaart te brengen.</a:t>
          </a:r>
        </a:p>
      </dsp:txBody>
      <dsp:txXfrm>
        <a:off x="7268479" y="2843381"/>
        <a:ext cx="3186661" cy="13519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D79F4-B470-044F-A8B0-C7BAF676E94B}">
      <dsp:nvSpPr>
        <dsp:cNvPr id="0" name=""/>
        <dsp:cNvSpPr/>
      </dsp:nvSpPr>
      <dsp:spPr>
        <a:xfrm>
          <a:off x="8494" y="896970"/>
          <a:ext cx="3026120" cy="21043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5513988-77D2-FD49-9D80-FD7C6F08A3BA}">
      <dsp:nvSpPr>
        <dsp:cNvPr id="0" name=""/>
        <dsp:cNvSpPr/>
      </dsp:nvSpPr>
      <dsp:spPr>
        <a:xfrm>
          <a:off x="287776" y="1162287"/>
          <a:ext cx="3026120" cy="21043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De analyse van de studentenresultaten toont aan dat het Festival Colombia een zeer waardevolle ervaring is geweest. De gemiddelde score op </a:t>
          </a:r>
          <a:r>
            <a:rPr lang="nl-NL" sz="1100" b="1" kern="1200" dirty="0"/>
            <a:t>kennis van de Colombiaanse cultuur</a:t>
          </a:r>
          <a:r>
            <a:rPr lang="nl-NL" sz="1100" kern="1200" dirty="0"/>
            <a:t> steeg van </a:t>
          </a:r>
          <a:r>
            <a:rPr lang="nl-NL" sz="1100" b="1" kern="1200" dirty="0"/>
            <a:t>2,3 naar 3,8</a:t>
          </a:r>
          <a:r>
            <a:rPr lang="nl-NL" sz="1100" kern="1200" dirty="0"/>
            <a:t> op een schaal van 1–4. Studenten voelden zich dus merkbaar beter geïnformeerd en cultureel verbonden ná deelname aan het festival.</a:t>
          </a:r>
          <a:endParaRPr lang="en-US" sz="1100" kern="1200" dirty="0"/>
        </a:p>
      </dsp:txBody>
      <dsp:txXfrm>
        <a:off x="349410" y="1223921"/>
        <a:ext cx="2902852" cy="1981055"/>
      </dsp:txXfrm>
    </dsp:sp>
    <dsp:sp modelId="{0B71EE23-FF59-7E4D-A695-477175467730}">
      <dsp:nvSpPr>
        <dsp:cNvPr id="0" name=""/>
        <dsp:cNvSpPr/>
      </dsp:nvSpPr>
      <dsp:spPr>
        <a:xfrm>
          <a:off x="3593179" y="896970"/>
          <a:ext cx="3078377" cy="213335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EAD17CF-2D27-D74E-B31C-AD5144CC3981}">
      <dsp:nvSpPr>
        <dsp:cNvPr id="0" name=""/>
        <dsp:cNvSpPr/>
      </dsp:nvSpPr>
      <dsp:spPr>
        <a:xfrm>
          <a:off x="3872460" y="1162287"/>
          <a:ext cx="3078377" cy="21333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Ook de waardering voor het leren van Spaans via culturele activiteiten was uitzonderlijk hoog: studenten gaven een score van </a:t>
          </a:r>
          <a:r>
            <a:rPr lang="nl-NL" sz="1100" b="1" kern="1200" dirty="0"/>
            <a:t>4,0</a:t>
          </a:r>
          <a:r>
            <a:rPr lang="nl-NL" sz="1100" kern="1200" dirty="0"/>
            <a:t> op de vraag of zij dit leuk vonden. Daarnaast gaf iedereen aan </a:t>
          </a:r>
          <a:r>
            <a:rPr lang="nl-NL" sz="1100" b="1" kern="1200" dirty="0"/>
            <a:t>meer gemotiveerd</a:t>
          </a:r>
          <a:r>
            <a:rPr lang="nl-NL" sz="1100" kern="1200" dirty="0"/>
            <a:t> te zijn om Spaans te blijven leren, en was de wens om opnieuw aan een soortgelijke activiteit deel te nemen vrijwel unaniem.</a:t>
          </a:r>
          <a:endParaRPr lang="en-US" sz="1100" kern="1200" dirty="0"/>
        </a:p>
      </dsp:txBody>
      <dsp:txXfrm>
        <a:off x="3934944" y="1224771"/>
        <a:ext cx="2953409" cy="2008388"/>
      </dsp:txXfrm>
    </dsp:sp>
    <dsp:sp modelId="{65A02B59-513B-E040-A1DF-D64CACBE6079}">
      <dsp:nvSpPr>
        <dsp:cNvPr id="0" name=""/>
        <dsp:cNvSpPr/>
      </dsp:nvSpPr>
      <dsp:spPr>
        <a:xfrm>
          <a:off x="7230119" y="896970"/>
          <a:ext cx="2862665" cy="21823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4CD838D-C597-9646-B9E1-7F2F94B6F394}">
      <dsp:nvSpPr>
        <dsp:cNvPr id="0" name=""/>
        <dsp:cNvSpPr/>
      </dsp:nvSpPr>
      <dsp:spPr>
        <a:xfrm>
          <a:off x="7509401" y="1162287"/>
          <a:ext cx="2862665" cy="21823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De initiële interesse in cultuur was al relatief hoog (gemiddeld 2,9), maar is dankzij de lessen en het festival verder versterkt door directe ervaringen met </a:t>
          </a:r>
          <a:r>
            <a:rPr lang="nl-NL" sz="1100" b="1" kern="1200" dirty="0"/>
            <a:t>dans, muziek, gastronomie en lokale gebruiken</a:t>
          </a:r>
          <a:r>
            <a:rPr lang="nl-NL" sz="1100" kern="1200" dirty="0"/>
            <a:t>. De overtuiging dat cultuur het taalbegrip vergroot werd breed gedragen (score 3,0), wat bevestigt dat </a:t>
          </a:r>
          <a:r>
            <a:rPr lang="nl-NL" sz="1100" b="1" kern="1200" dirty="0"/>
            <a:t>emotionele betrokkenheid leidt tot verdieping in het leerproces</a:t>
          </a:r>
          <a:r>
            <a:rPr lang="nl-NL" sz="1100" kern="1200" dirty="0"/>
            <a:t>.</a:t>
          </a:r>
          <a:endParaRPr lang="en-US" sz="1100" kern="1200" dirty="0"/>
        </a:p>
      </dsp:txBody>
      <dsp:txXfrm>
        <a:off x="7573320" y="1226206"/>
        <a:ext cx="2734827" cy="2054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6BC5F-C4D6-4C40-999E-E87FF71857A2}">
      <dsp:nvSpPr>
        <dsp:cNvPr id="0" name=""/>
        <dsp:cNvSpPr/>
      </dsp:nvSpPr>
      <dsp:spPr>
        <a:xfrm>
          <a:off x="0" y="132408"/>
          <a:ext cx="10299700" cy="1298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De drie observaties laten duidelijk zien dat culturele onderdompeling – in dit geval via het Festival Colombia – een positief effect heeft gehad op de betrokkenheid, motivatie en taalvaardigheid van mijn studenten. Door voorafgaand aan het festival les te geven over dans, omgangsvormen en culturele gewoonten, en dit vervolgens te koppelen aan een real-life ervaring met muziek, eten en interactie, werd de taal tastbaar en betekenisvol.</a:t>
          </a:r>
          <a:endParaRPr lang="en-US" sz="1500" kern="1200"/>
        </a:p>
      </dsp:txBody>
      <dsp:txXfrm>
        <a:off x="63397" y="195805"/>
        <a:ext cx="10172906" cy="1171906"/>
      </dsp:txXfrm>
    </dsp:sp>
    <dsp:sp modelId="{2FF98B96-732B-434E-8B19-5DC419E30A37}">
      <dsp:nvSpPr>
        <dsp:cNvPr id="0" name=""/>
        <dsp:cNvSpPr/>
      </dsp:nvSpPr>
      <dsp:spPr>
        <a:xfrm>
          <a:off x="0" y="1474308"/>
          <a:ext cx="10299700" cy="1298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Ik zag dat studenten niet alleen actiever deelnamen aan klassikale opdrachten, maar ook spontaan culturele verwijzingen gebruikten en meer durfden te spreken in het Spaans. Studenten die normaal gesproken op de achtergrond bleven, kwamen los dankzij de laagdrempelige, feestelijke context van het festival. Hun non-verbale expressie, woordgebruik en referenties tijdens de les toonden aan dat de geleerde culturele elementen werkelijk geïntegreerd waren in hun taalgebruik.</a:t>
          </a:r>
          <a:endParaRPr lang="en-US" sz="1500" kern="1200"/>
        </a:p>
      </dsp:txBody>
      <dsp:txXfrm>
        <a:off x="63397" y="1537705"/>
        <a:ext cx="10172906" cy="1171906"/>
      </dsp:txXfrm>
    </dsp:sp>
    <dsp:sp modelId="{10D31C63-E7A4-8D4D-805F-19A98F9C5B33}">
      <dsp:nvSpPr>
        <dsp:cNvPr id="0" name=""/>
        <dsp:cNvSpPr/>
      </dsp:nvSpPr>
      <dsp:spPr>
        <a:xfrm>
          <a:off x="0" y="2816208"/>
          <a:ext cx="10299700" cy="1298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nl-NL" sz="1500" kern="1200"/>
            <a:t>Deze observaties bevestigen dat cultuuronderwijs geen bijzaak is, maar een essentiële motor voor taalleerprocessen — vooral binnen opleidingen met een internationaal en praktijkgericht karakter zoals Internationale Bedrijfsmanagement.</a:t>
          </a:r>
          <a:endParaRPr lang="en-US" sz="1500" kern="1200"/>
        </a:p>
      </dsp:txBody>
      <dsp:txXfrm>
        <a:off x="63397" y="2879605"/>
        <a:ext cx="10172906" cy="11719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2F67F8E-8FA6-4B26-A4FE-05CBC6F86C0F}" type="datetimeFigureOut">
              <a:rPr lang="nl-NL" smtClean="0"/>
              <a:t>25-05-2025</a:t>
            </a:fld>
            <a:endParaRPr lang="nl-N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nl-N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A892B34-895C-4051-AD42-41E4A056F6C9}" type="slidenum">
              <a:rPr lang="nl-NL" smtClean="0"/>
              <a:t>‹nr.›</a:t>
            </a:fld>
            <a:endParaRPr lang="nl-NL"/>
          </a:p>
        </p:txBody>
      </p:sp>
    </p:spTree>
    <p:extLst>
      <p:ext uri="{BB962C8B-B14F-4D97-AF65-F5344CB8AC3E}">
        <p14:creationId xmlns:p14="http://schemas.microsoft.com/office/powerpoint/2010/main" val="35752298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F67F8E-8FA6-4B26-A4FE-05CBC6F86C0F}" type="datetimeFigureOut">
              <a:rPr lang="nl-NL" smtClean="0"/>
              <a:t>25-05-2025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9926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F67F8E-8FA6-4B26-A4FE-05CBC6F86C0F}" type="datetimeFigureOut">
              <a:rPr lang="nl-NL" smtClean="0"/>
              <a:t>25-05-2025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62365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2F67F8E-8FA6-4B26-A4FE-05CBC6F86C0F}" type="datetimeFigureOut">
              <a:rPr lang="nl-NL" smtClean="0"/>
              <a:t>25-05-2025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77280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2F67F8E-8FA6-4B26-A4FE-05CBC6F86C0F}" type="datetimeFigureOut">
              <a:rPr lang="nl-NL" smtClean="0"/>
              <a:t>25-05-2025</a:t>
            </a:fld>
            <a:endParaRPr lang="nl-N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nl-NL"/>
          </a:p>
        </p:txBody>
      </p:sp>
      <p:sp>
        <p:nvSpPr>
          <p:cNvPr id="6" name="Slide Number Placeholder 5"/>
          <p:cNvSpPr>
            <a:spLocks noGrp="1"/>
          </p:cNvSpPr>
          <p:nvPr>
            <p:ph type="sldNum" sz="quarter" idx="12"/>
          </p:nvPr>
        </p:nvSpPr>
        <p:spPr>
          <a:xfrm>
            <a:off x="8604504" y="5211060"/>
            <a:ext cx="2112264" cy="228600"/>
          </a:xfrm>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37091031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2F67F8E-8FA6-4B26-A4FE-05CBC6F86C0F}" type="datetimeFigureOut">
              <a:rPr lang="nl-NL" smtClean="0"/>
              <a:t>25-05-2025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447656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2F67F8E-8FA6-4B26-A4FE-05CBC6F86C0F}" type="datetimeFigureOut">
              <a:rPr lang="nl-NL" smtClean="0"/>
              <a:t>25-05-2025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17543230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A2F67F8E-8FA6-4B26-A4FE-05CBC6F86C0F}" type="datetimeFigureOut">
              <a:rPr lang="nl-NL" smtClean="0"/>
              <a:t>25-05-2025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48954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F8E-8FA6-4B26-A4FE-05CBC6F86C0F}" type="datetimeFigureOut">
              <a:rPr lang="nl-NL" smtClean="0"/>
              <a:t>25-05-2025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190434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nl-NL"/>
              <a:t>Klik om stijl te bewerken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A2F67F8E-8FA6-4B26-A4FE-05CBC6F86C0F}" type="datetimeFigureOut">
              <a:rPr lang="nl-NL" smtClean="0"/>
              <a:t>25-05-2025</a:t>
            </a:fld>
            <a:endParaRPr lang="nl-NL"/>
          </a:p>
        </p:txBody>
      </p:sp>
      <p:sp>
        <p:nvSpPr>
          <p:cNvPr id="9" name="Footer Placeholder 8"/>
          <p:cNvSpPr>
            <a:spLocks noGrp="1"/>
          </p:cNvSpPr>
          <p:nvPr>
            <p:ph type="ftr" sz="quarter" idx="11"/>
          </p:nvPr>
        </p:nvSpPr>
        <p:spPr/>
        <p:txBody>
          <a:bodyPr/>
          <a:lstStyle>
            <a:lvl1pPr algn="r">
              <a:defRPr/>
            </a:lvl1pPr>
          </a:lstStyle>
          <a:p>
            <a:endParaRPr lang="nl-N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A892B34-895C-4051-AD42-41E4A056F6C9}" type="slidenum">
              <a:rPr lang="nl-NL" smtClean="0"/>
              <a:t>‹nr.›</a:t>
            </a:fld>
            <a:endParaRPr lang="nl-N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42086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nl-NL"/>
              <a:t>Klik om stijl te bewerken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2F67F8E-8FA6-4B26-A4FE-05CBC6F86C0F}" type="datetimeFigureOut">
              <a:rPr lang="nl-NL" smtClean="0"/>
              <a:t>25-05-2025</a:t>
            </a:fld>
            <a:endParaRPr lang="nl-N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nl-N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A892B34-895C-4051-AD42-41E4A056F6C9}" type="slidenum">
              <a:rPr lang="nl-NL" smtClean="0"/>
              <a:t>‹nr.›</a:t>
            </a:fld>
            <a:endParaRPr lang="nl-N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082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2F67F8E-8FA6-4B26-A4FE-05CBC6F86C0F}" type="datetimeFigureOut">
              <a:rPr lang="nl-NL" smtClean="0"/>
              <a:t>25-05-2025</a:t>
            </a:fld>
            <a:endParaRPr lang="nl-N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nl-N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A892B34-895C-4051-AD42-41E4A056F6C9}" type="slidenum">
              <a:rPr lang="nl-NL" smtClean="0"/>
              <a:t>‹nr.›</a:t>
            </a:fld>
            <a:endParaRPr lang="nl-NL"/>
          </a:p>
        </p:txBody>
      </p:sp>
    </p:spTree>
    <p:extLst>
      <p:ext uri="{BB962C8B-B14F-4D97-AF65-F5344CB8AC3E}">
        <p14:creationId xmlns:p14="http://schemas.microsoft.com/office/powerpoint/2010/main" val="271659882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microsoft.com/office/2018/10/relationships/comments" Target="../comments/modernComment_102_CA4BAB8.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microsoft.com/office/2018/10/relationships/comments" Target="../comments/modernComment_103_C46FE53D.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microsoft.com/office/2018/10/relationships/comments" Target="../comments/modernComment_118_72D01253.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png"/><Relationship Id="rId4" Type="http://schemas.microsoft.com/office/2018/10/relationships/comments" Target="../comments/modernComment_14D_81B5D7A7.xml"/><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01_EDCA848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microsoft.com/office/2018/10/relationships/comments" Target="../comments/modernComment_104_CEA0FB53.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2" name="Title 1">
            <a:extLst>
              <a:ext uri="{FF2B5EF4-FFF2-40B4-BE49-F238E27FC236}">
                <a16:creationId xmlns:a16="http://schemas.microsoft.com/office/drawing/2014/main" id="{920B5C0C-5AFB-E7CC-A97E-63A736C6F231}"/>
              </a:ext>
            </a:extLst>
          </p:cNvPr>
          <p:cNvSpPr>
            <a:spLocks noGrp="1"/>
          </p:cNvSpPr>
          <p:nvPr>
            <p:ph type="title"/>
          </p:nvPr>
        </p:nvSpPr>
        <p:spPr>
          <a:xfrm>
            <a:off x="3844616" y="881210"/>
            <a:ext cx="7417925" cy="1517035"/>
          </a:xfrm>
        </p:spPr>
        <p:txBody>
          <a:bodyPr>
            <a:normAutofit/>
          </a:bodyPr>
          <a:lstStyle/>
          <a:p>
            <a:r>
              <a:rPr lang="nl-NL">
                <a:solidFill>
                  <a:schemeClr val="tx1">
                    <a:lumMod val="75000"/>
                    <a:lumOff val="25000"/>
                  </a:schemeClr>
                </a:solidFill>
              </a:rPr>
              <a:t>Beroepsproduct 1 </a:t>
            </a:r>
          </a:p>
        </p:txBody>
      </p:sp>
      <p:sp>
        <p:nvSpPr>
          <p:cNvPr id="3" name="Content Placeholder 2">
            <a:extLst>
              <a:ext uri="{FF2B5EF4-FFF2-40B4-BE49-F238E27FC236}">
                <a16:creationId xmlns:a16="http://schemas.microsoft.com/office/drawing/2014/main" id="{ACB33006-2E44-5774-9E8A-015D56AF0EFA}"/>
              </a:ext>
            </a:extLst>
          </p:cNvPr>
          <p:cNvSpPr>
            <a:spLocks noGrp="1"/>
          </p:cNvSpPr>
          <p:nvPr>
            <p:ph idx="1"/>
          </p:nvPr>
        </p:nvSpPr>
        <p:spPr>
          <a:xfrm>
            <a:off x="3844616" y="2626840"/>
            <a:ext cx="7245103" cy="3131777"/>
          </a:xfrm>
        </p:spPr>
        <p:txBody>
          <a:bodyPr vert="horz" lIns="91440" tIns="45720" rIns="91440" bIns="45720" rtlCol="0">
            <a:normAutofit/>
          </a:bodyPr>
          <a:lstStyle/>
          <a:p>
            <a:pPr marL="0" indent="0">
              <a:buNone/>
            </a:pPr>
            <a:r>
              <a:rPr lang="nl-NL" dirty="0">
                <a:solidFill>
                  <a:schemeClr val="tx1">
                    <a:lumMod val="75000"/>
                    <a:lumOff val="25000"/>
                  </a:schemeClr>
                </a:solidFill>
                <a:latin typeface="Times New Roman" panose="02020603050405020304" pitchFamily="18" charset="0"/>
                <a:ea typeface="Calibri" panose="020F0502020204030204"/>
                <a:cs typeface="Times New Roman" panose="02020603050405020304" pitchFamily="18" charset="0"/>
              </a:rPr>
              <a:t>Andrea del Pilar Mendez </a:t>
            </a:r>
          </a:p>
          <a:p>
            <a:pPr marL="0" indent="0">
              <a:buNone/>
            </a:pPr>
            <a:r>
              <a:rPr lang="es-ES" dirty="0" err="1">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Studentnummer</a:t>
            </a:r>
            <a:r>
              <a:rPr lang="es-ES"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1777494</a:t>
            </a:r>
            <a:endPar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Osiriscode:</a:t>
            </a:r>
            <a:r>
              <a:rPr lang="nl-NL" dirty="0">
                <a:latin typeface="Times New Roman" panose="02020603050405020304" pitchFamily="18" charset="0"/>
                <a:cs typeface="Times New Roman" panose="02020603050405020304" pitchFamily="18" charset="0"/>
              </a:rPr>
              <a:t>OAR-H1BERPDT1-19</a:t>
            </a:r>
            <a:b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Begeleidend </a:t>
            </a:r>
            <a:r>
              <a:rPr lang="nl-NL" err="1">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docent</a:t>
            </a:r>
            <a:r>
              <a:rPr lang="nl-NL">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a:latin typeface="Times New Roman" panose="02020603050405020304" pitchFamily="18" charset="0"/>
                <a:cs typeface="Times New Roman" panose="02020603050405020304" pitchFamily="18" charset="0"/>
              </a:rPr>
              <a:t>Jessica </a:t>
            </a:r>
            <a:r>
              <a:rPr lang="nl-NL" dirty="0">
                <a:latin typeface="Times New Roman" panose="02020603050405020304" pitchFamily="18" charset="0"/>
                <a:cs typeface="Times New Roman" panose="02020603050405020304" pitchFamily="18" charset="0"/>
              </a:rPr>
              <a:t>Willemsen </a:t>
            </a:r>
            <a:b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Datum: 25/05/25</a:t>
            </a:r>
            <a:b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Eerste gelegenheid </a:t>
            </a:r>
          </a:p>
          <a:p>
            <a:pPr marL="0" indent="0">
              <a:buNone/>
            </a:pPr>
            <a:r>
              <a:rPr lang="nl-NL"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Bachelor Leraar Spaans tweedegraads - deeltijd </a:t>
            </a:r>
          </a:p>
          <a:p>
            <a:pPr marL="0" indent="0">
              <a:buNone/>
            </a:pPr>
            <a:endParaRPr lang="nl-NL" dirty="0">
              <a:solidFill>
                <a:schemeClr val="tx1">
                  <a:lumMod val="75000"/>
                  <a:lumOff val="25000"/>
                </a:schemeClr>
              </a:solidFill>
              <a:ea typeface="Calibri" panose="020F0502020204030204"/>
              <a:cs typeface="Calibri" panose="020F0502020204030204"/>
            </a:endParaRPr>
          </a:p>
          <a:p>
            <a:pPr marL="0" indent="0">
              <a:buNone/>
            </a:pPr>
            <a:endParaRPr lang="nl-NL" dirty="0">
              <a:solidFill>
                <a:schemeClr val="tx1">
                  <a:lumMod val="75000"/>
                  <a:lumOff val="25000"/>
                </a:schemeClr>
              </a:solidFill>
              <a:ea typeface="Calibri" panose="020F0502020204030204"/>
              <a:cs typeface="Calibri" panose="020F0502020204030204"/>
            </a:endParaRPr>
          </a:p>
        </p:txBody>
      </p:sp>
    </p:spTree>
    <p:extLst>
      <p:ext uri="{BB962C8B-B14F-4D97-AF65-F5344CB8AC3E}">
        <p14:creationId xmlns:p14="http://schemas.microsoft.com/office/powerpoint/2010/main" val="3775391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7F20-5559-6533-C7D8-D9A82740C5F5}"/>
              </a:ext>
            </a:extLst>
          </p:cNvPr>
          <p:cNvSpPr>
            <a:spLocks noGrp="1"/>
          </p:cNvSpPr>
          <p:nvPr>
            <p:ph type="title"/>
          </p:nvPr>
        </p:nvSpPr>
        <p:spPr>
          <a:xfrm>
            <a:off x="761995" y="1153287"/>
            <a:ext cx="4214035" cy="4551426"/>
          </a:xfrm>
        </p:spPr>
        <p:txBody>
          <a:bodyPr anchor="ctr">
            <a:normAutofit/>
          </a:bodyPr>
          <a:lstStyle/>
          <a:p>
            <a:r>
              <a:rPr lang="en-US" sz="3200" dirty="0" err="1"/>
              <a:t>Opdracht</a:t>
            </a:r>
            <a:r>
              <a:rPr lang="en-US" sz="3200" dirty="0"/>
              <a:t>/ </a:t>
            </a:r>
            <a:r>
              <a:rPr lang="en-US" sz="3200" dirty="0" err="1"/>
              <a:t>beoogde</a:t>
            </a:r>
            <a:r>
              <a:rPr lang="en-US" sz="3200" dirty="0"/>
              <a:t> effect</a:t>
            </a:r>
            <a:endParaRPr lang="nl-NL" sz="3200" dirty="0"/>
          </a:p>
        </p:txBody>
      </p:sp>
      <p:sp>
        <p:nvSpPr>
          <p:cNvPr id="5" name="Tijdelijke aanduiding voor inhoud 4">
            <a:extLst>
              <a:ext uri="{FF2B5EF4-FFF2-40B4-BE49-F238E27FC236}">
                <a16:creationId xmlns:a16="http://schemas.microsoft.com/office/drawing/2014/main" id="{A2EDA001-49BB-671C-E1DC-5B3A430E307D}"/>
              </a:ext>
            </a:extLst>
          </p:cNvPr>
          <p:cNvSpPr>
            <a:spLocks noGrp="1"/>
          </p:cNvSpPr>
          <p:nvPr>
            <p:ph idx="1"/>
          </p:nvPr>
        </p:nvSpPr>
        <p:spPr>
          <a:xfrm>
            <a:off x="4976031" y="1153286"/>
            <a:ext cx="6947745" cy="5101209"/>
          </a:xfrm>
        </p:spPr>
        <p:txBody>
          <a:bodyPr anchor="ctr">
            <a:normAutofit fontScale="85000" lnSpcReduction="10000"/>
          </a:bodyPr>
          <a:lstStyle/>
          <a:p>
            <a:r>
              <a:rPr lang="nl-NL" dirty="0"/>
              <a:t>Studenten vergroten hun taalvaardigheid en interculturele competentie door actief deel te nemen aan culturele activiteiten. Ze ontwikkelen een dieper begrip en waardering voor de Spaanstalige wereld.</a:t>
            </a:r>
          </a:p>
          <a:p>
            <a:r>
              <a:rPr lang="nl-NL" dirty="0"/>
              <a:t>Na het uitvoeren en uitwerken van de verkennende probleemanalyse heb ik een scherper beeld gekregen van het praktijkprobleem: studenten missen de culturele context in het leren van Spaans. Mijn doel met deze interventie is om een effectieve, ervaringsgerichte lesmethode te ontwikkelen die studenten actief in aanraking brengt met de cultuur, muziek, gewoonten en eetgewoonten van de Spaanstalige wereld.</a:t>
            </a:r>
          </a:p>
          <a:p>
            <a:r>
              <a:rPr lang="nl-NL" dirty="0"/>
              <a:t>Het beoogde effect is dat studenten:</a:t>
            </a:r>
          </a:p>
          <a:p>
            <a:pPr lvl="0"/>
            <a:r>
              <a:rPr lang="nl-NL" b="1" dirty="0"/>
              <a:t>Meer gemotiveerd raken om Spaans te leren</a:t>
            </a:r>
            <a:r>
              <a:rPr lang="nl-NL" dirty="0"/>
              <a:t>, omdat zij emotioneel worden aangesproken via cultuur, muziek en sociale beleving;</a:t>
            </a:r>
          </a:p>
          <a:p>
            <a:pPr lvl="0"/>
            <a:r>
              <a:rPr lang="nl-NL" b="1" dirty="0"/>
              <a:t>Hun taalvaardigheid verbeteren</a:t>
            </a:r>
            <a:r>
              <a:rPr lang="nl-NL" dirty="0"/>
              <a:t>, doordat zij Spaans gebruiken in authentieke, realistische situaties;</a:t>
            </a:r>
          </a:p>
          <a:p>
            <a:pPr lvl="0"/>
            <a:r>
              <a:rPr lang="nl-NL" b="1" dirty="0"/>
              <a:t>Interculturele competentie ontwikkelen</a:t>
            </a:r>
            <a:r>
              <a:rPr lang="nl-NL" dirty="0"/>
              <a:t>, wat hen helpt om succesvol te functioneren in een internationale omgeving;</a:t>
            </a:r>
          </a:p>
          <a:p>
            <a:pPr lvl="0"/>
            <a:r>
              <a:rPr lang="nl-NL" b="1" dirty="0"/>
              <a:t>Meer verbinding ervaren met de leerstof</a:t>
            </a:r>
            <a:r>
              <a:rPr lang="nl-NL" dirty="0"/>
              <a:t>, waardoor het leereffect verdiept wordt en beter blijft hangen.</a:t>
            </a:r>
          </a:p>
          <a:p>
            <a:pPr marL="0" indent="0" algn="just">
              <a:lnSpc>
                <a:spcPct val="100000"/>
              </a:lnSpc>
              <a:buNone/>
            </a:pPr>
            <a:endParaRPr lang="nl-NL" sz="1400" dirty="0"/>
          </a:p>
        </p:txBody>
      </p:sp>
      <p:pic>
        <p:nvPicPr>
          <p:cNvPr id="15" name="Audio 14">
            <a:extLst>
              <a:ext uri="{FF2B5EF4-FFF2-40B4-BE49-F238E27FC236}">
                <a16:creationId xmlns:a16="http://schemas.microsoft.com/office/drawing/2014/main" id="{05341B29-8475-2A1D-AEAA-3C9331B693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7058" y="1306727"/>
            <a:ext cx="812800" cy="812800"/>
          </a:xfrm>
          <a:prstGeom prst="rect">
            <a:avLst/>
          </a:prstGeom>
        </p:spPr>
      </p:pic>
    </p:spTree>
    <p:extLst>
      <p:ext uri="{BB962C8B-B14F-4D97-AF65-F5344CB8AC3E}">
        <p14:creationId xmlns:p14="http://schemas.microsoft.com/office/powerpoint/2010/main" val="212122296"/>
      </p:ext>
    </p:extLst>
  </p:cSld>
  <p:clrMapOvr>
    <a:masterClrMapping/>
  </p:clrMapOvr>
  <mc:AlternateContent xmlns:mc="http://schemas.openxmlformats.org/markup-compatibility/2006" xmlns:p14="http://schemas.microsoft.com/office/powerpoint/2010/main">
    <mc:Choice Requires="p14">
      <p:transition spd="slow" p14:dur="2000" advTm="104490"/>
    </mc:Choice>
    <mc:Fallback xmlns="">
      <p:transition spd="slow" advTm="10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6" name="Tijdelijke aanduiding voor inhoud 2">
            <a:extLst>
              <a:ext uri="{FF2B5EF4-FFF2-40B4-BE49-F238E27FC236}">
                <a16:creationId xmlns:a16="http://schemas.microsoft.com/office/drawing/2014/main" id="{DE3EC351-0E4D-EBD1-0DE1-6A9A3FBC34D7}"/>
              </a:ext>
            </a:extLst>
          </p:cNvPr>
          <p:cNvGraphicFramePr>
            <a:graphicFrameLocks noGrp="1"/>
          </p:cNvGraphicFramePr>
          <p:nvPr>
            <p:ph idx="1"/>
            <p:extLst>
              <p:ext uri="{D42A27DB-BD31-4B8C-83A1-F6EECF244321}">
                <p14:modId xmlns:p14="http://schemas.microsoft.com/office/powerpoint/2010/main" val="1643541038"/>
              </p:ext>
            </p:extLst>
          </p:nvPr>
        </p:nvGraphicFramePr>
        <p:xfrm>
          <a:off x="1784555" y="1965734"/>
          <a:ext cx="9478053" cy="3701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jdelijke aanduiding voor inhoud 2">
            <a:extLst>
              <a:ext uri="{FF2B5EF4-FFF2-40B4-BE49-F238E27FC236}">
                <a16:creationId xmlns:a16="http://schemas.microsoft.com/office/drawing/2014/main" id="{56EDFB83-F7A0-4076-9F76-C7692496CB2B}"/>
              </a:ext>
            </a:extLst>
          </p:cNvPr>
          <p:cNvSpPr txBox="1">
            <a:spLocks/>
          </p:cNvSpPr>
          <p:nvPr/>
        </p:nvSpPr>
        <p:spPr>
          <a:xfrm>
            <a:off x="1784555" y="1073213"/>
            <a:ext cx="8534400" cy="60762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nl-NL" dirty="0"/>
              <a:t>Daarnaast heeft het project een positief effect op collega-docenten:</a:t>
            </a:r>
          </a:p>
          <a:p>
            <a:pPr>
              <a:lnSpc>
                <a:spcPct val="100000"/>
              </a:lnSpc>
            </a:pPr>
            <a:endParaRPr lang="nl-NL" sz="1400" dirty="0"/>
          </a:p>
        </p:txBody>
      </p:sp>
      <p:pic>
        <p:nvPicPr>
          <p:cNvPr id="5" name="Audio 4">
            <a:extLst>
              <a:ext uri="{FF2B5EF4-FFF2-40B4-BE49-F238E27FC236}">
                <a16:creationId xmlns:a16="http://schemas.microsoft.com/office/drawing/2014/main" id="{BA579966-CD0C-46FC-209D-1ED114BBA6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01045" y="868033"/>
            <a:ext cx="812800" cy="812800"/>
          </a:xfrm>
          <a:prstGeom prst="rect">
            <a:avLst/>
          </a:prstGeom>
        </p:spPr>
      </p:pic>
    </p:spTree>
    <p:extLst>
      <p:ext uri="{BB962C8B-B14F-4D97-AF65-F5344CB8AC3E}">
        <p14:creationId xmlns:p14="http://schemas.microsoft.com/office/powerpoint/2010/main" val="4059668165"/>
      </p:ext>
    </p:extLst>
  </p:cSld>
  <p:clrMapOvr>
    <a:masterClrMapping/>
  </p:clrMapOvr>
  <mc:AlternateContent xmlns:mc="http://schemas.openxmlformats.org/markup-compatibility/2006" xmlns:p14="http://schemas.microsoft.com/office/powerpoint/2010/main">
    <mc:Choice Requires="p14">
      <p:transition spd="slow" p14:dur="2000" advTm="51396"/>
    </mc:Choice>
    <mc:Fallback xmlns="">
      <p:transition spd="slow" advTm="5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F5FC2-EF04-ACC1-6A84-C2D2D8AB79C2}"/>
              </a:ext>
            </a:extLst>
          </p:cNvPr>
          <p:cNvSpPr>
            <a:spLocks noGrp="1"/>
          </p:cNvSpPr>
          <p:nvPr>
            <p:ph type="title"/>
          </p:nvPr>
        </p:nvSpPr>
        <p:spPr>
          <a:xfrm>
            <a:off x="644849" y="954923"/>
            <a:ext cx="6257396" cy="4656552"/>
          </a:xfrm>
        </p:spPr>
        <p:txBody>
          <a:bodyPr vert="horz" lIns="91440" tIns="45720" rIns="91440" bIns="45720" rtlCol="0" anchor="ctr">
            <a:normAutofit/>
          </a:bodyPr>
          <a:lstStyle/>
          <a:p>
            <a:pPr algn="ctr"/>
            <a:r>
              <a:rPr lang="en-US" sz="4000" b="0" spc="800" dirty="0">
                <a:effectLst/>
              </a:rPr>
              <a:t>Stap 2: </a:t>
            </a:r>
            <a:r>
              <a:rPr lang="en-US" sz="4000" b="0" spc="800" dirty="0" err="1">
                <a:effectLst/>
              </a:rPr>
              <a:t>Activiteitenplan</a:t>
            </a:r>
            <a:r>
              <a:rPr lang="en-US" sz="4000" b="0" spc="800" dirty="0">
                <a:effectLst/>
              </a:rPr>
              <a:t>  </a:t>
            </a:r>
            <a:r>
              <a:rPr lang="en-US" sz="4000" b="0" spc="800" dirty="0" err="1">
                <a:effectLst/>
              </a:rPr>
              <a:t>Onderzoeksopzet</a:t>
            </a:r>
            <a:r>
              <a:rPr lang="en-US" sz="4000" b="0" spc="800" dirty="0">
                <a:effectLst/>
              </a:rPr>
              <a:t> </a:t>
            </a:r>
            <a:r>
              <a:rPr lang="en-US" sz="4000" b="0" spc="800" dirty="0" err="1">
                <a:effectLst/>
              </a:rPr>
              <a:t>en</a:t>
            </a:r>
            <a:r>
              <a:rPr lang="en-US" sz="4000" b="0" spc="800" dirty="0">
                <a:effectLst/>
              </a:rPr>
              <a:t> </a:t>
            </a:r>
            <a:r>
              <a:rPr lang="en-US" sz="4000" b="0" spc="800" dirty="0" err="1">
                <a:effectLst/>
              </a:rPr>
              <a:t>verantwoording</a:t>
            </a:r>
            <a:br>
              <a:rPr lang="en-US" sz="4000" b="1" spc="800" dirty="0">
                <a:effectLst/>
              </a:rPr>
            </a:br>
            <a:endParaRPr lang="en-US" sz="4000" spc="800" dirty="0"/>
          </a:p>
        </p:txBody>
      </p:sp>
      <p:pic>
        <p:nvPicPr>
          <p:cNvPr id="4" name="Picture 2" descr="Longitudinale Studie is Een Onderzoeksopzet Waarbij Dezelfde Variabelen  Gedurende Korte of Lange Tijd Herhaaldelijk Worden Geobser Vector  Illustratie - Illustration of observatie, grafiek: 221997531">
            <a:extLst>
              <a:ext uri="{FF2B5EF4-FFF2-40B4-BE49-F238E27FC236}">
                <a16:creationId xmlns:a16="http://schemas.microsoft.com/office/drawing/2014/main" id="{3AF769B6-D334-1CA7-D453-632BC522F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434" r="13220" b="1"/>
          <a:stretch/>
        </p:blipFill>
        <p:spPr bwMode="auto">
          <a:xfrm>
            <a:off x="7552944" y="643464"/>
            <a:ext cx="3995589" cy="557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9C91-FD4C-2E62-BB1F-C1D5F3D9B568}"/>
              </a:ext>
            </a:extLst>
          </p:cNvPr>
          <p:cNvSpPr>
            <a:spLocks noGrp="1"/>
          </p:cNvSpPr>
          <p:nvPr>
            <p:ph type="title"/>
          </p:nvPr>
        </p:nvSpPr>
        <p:spPr>
          <a:xfrm>
            <a:off x="1066800" y="369878"/>
            <a:ext cx="10058400" cy="1371600"/>
          </a:xfrm>
        </p:spPr>
        <p:txBody>
          <a:bodyPr>
            <a:normAutofit/>
          </a:bodyPr>
          <a:lstStyle/>
          <a:p>
            <a:pPr algn="ctr"/>
            <a:r>
              <a:rPr lang="en-US" sz="4000" dirty="0" err="1"/>
              <a:t>Activiteitenplan</a:t>
            </a:r>
            <a:r>
              <a:rPr lang="en-US" sz="4000" dirty="0"/>
              <a:t>: </a:t>
            </a:r>
            <a:r>
              <a:rPr lang="en-US" sz="4000" dirty="0" err="1"/>
              <a:t>Onderzoeksopzet</a:t>
            </a:r>
            <a:r>
              <a:rPr lang="en-US" sz="4000" dirty="0"/>
              <a:t> </a:t>
            </a:r>
            <a:r>
              <a:rPr lang="en-US" sz="4000" dirty="0" err="1"/>
              <a:t>en</a:t>
            </a:r>
            <a:r>
              <a:rPr lang="en-US" sz="4000" dirty="0"/>
              <a:t> </a:t>
            </a:r>
            <a:r>
              <a:rPr lang="en-US" sz="4000" dirty="0" err="1"/>
              <a:t>verantwoording</a:t>
            </a:r>
            <a:endParaRPr lang="nl-NL" sz="4000" dirty="0"/>
          </a:p>
        </p:txBody>
      </p:sp>
      <p:pic>
        <p:nvPicPr>
          <p:cNvPr id="4" name="Afbeelding 3" descr="Afbeelding met tekst, schermopname, document&#10;&#10;Door AI gegenereerde inhoud is mogelijk onjuist.">
            <a:extLst>
              <a:ext uri="{FF2B5EF4-FFF2-40B4-BE49-F238E27FC236}">
                <a16:creationId xmlns:a16="http://schemas.microsoft.com/office/drawing/2014/main" id="{A2D1D7DB-3D13-B011-130F-1A1145288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893" y="1613122"/>
            <a:ext cx="8101263" cy="5063910"/>
          </a:xfrm>
          <a:prstGeom prst="rect">
            <a:avLst/>
          </a:prstGeom>
        </p:spPr>
      </p:pic>
    </p:spTree>
    <p:extLst>
      <p:ext uri="{BB962C8B-B14F-4D97-AF65-F5344CB8AC3E}">
        <p14:creationId xmlns:p14="http://schemas.microsoft.com/office/powerpoint/2010/main" val="329566751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nl-NL"/>
          </a:p>
        </p:txBody>
      </p:sp>
      <p:sp>
        <p:nvSpPr>
          <p:cNvPr id="12" name="Tekstvak 11">
            <a:extLst>
              <a:ext uri="{FF2B5EF4-FFF2-40B4-BE49-F238E27FC236}">
                <a16:creationId xmlns:a16="http://schemas.microsoft.com/office/drawing/2014/main" id="{2C954152-9E08-F6F2-9F28-B8674C7AF18F}"/>
              </a:ext>
            </a:extLst>
          </p:cNvPr>
          <p:cNvSpPr txBox="1"/>
          <p:nvPr/>
        </p:nvSpPr>
        <p:spPr>
          <a:xfrm>
            <a:off x="573409" y="559477"/>
            <a:ext cx="3765200" cy="57099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500" dirty="0">
                <a:solidFill>
                  <a:schemeClr val="tx1">
                    <a:lumMod val="85000"/>
                    <a:lumOff val="15000"/>
                  </a:schemeClr>
                </a:solidFill>
                <a:latin typeface="+mj-lt"/>
              </a:rPr>
              <a:t>G</a:t>
            </a:r>
            <a:r>
              <a:rPr lang="en-US" sz="3500" b="0" dirty="0">
                <a:solidFill>
                  <a:schemeClr val="tx1">
                    <a:lumMod val="85000"/>
                    <a:lumOff val="15000"/>
                  </a:schemeClr>
                </a:solidFill>
                <a:latin typeface="+mj-lt"/>
              </a:rPr>
              <a:t>EKOZEN METHODE EN RESPONDENTEN</a:t>
            </a:r>
            <a:endParaRPr lang="en-US" sz="3500" dirty="0">
              <a:solidFill>
                <a:schemeClr val="tx1">
                  <a:lumMod val="85000"/>
                  <a:lumOff val="15000"/>
                </a:schemeClr>
              </a:solidFill>
              <a:latin typeface="+mj-lt"/>
            </a:endParaRPr>
          </a:p>
        </p:txBody>
      </p:sp>
      <p:graphicFrame>
        <p:nvGraphicFramePr>
          <p:cNvPr id="21" name="Tekstvak 15">
            <a:extLst>
              <a:ext uri="{FF2B5EF4-FFF2-40B4-BE49-F238E27FC236}">
                <a16:creationId xmlns:a16="http://schemas.microsoft.com/office/drawing/2014/main" id="{98E0CBA9-5F79-795E-74B3-AF93D2845AC6}"/>
              </a:ext>
            </a:extLst>
          </p:cNvPr>
          <p:cNvGraphicFramePr/>
          <p:nvPr>
            <p:extLst>
              <p:ext uri="{D42A27DB-BD31-4B8C-83A1-F6EECF244321}">
                <p14:modId xmlns:p14="http://schemas.microsoft.com/office/powerpoint/2010/main" val="4214184346"/>
              </p:ext>
            </p:extLst>
          </p:nvPr>
        </p:nvGraphicFramePr>
        <p:xfrm>
          <a:off x="4993008" y="384052"/>
          <a:ext cx="6766176" cy="60607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extLst>
              <a:ext uri="{FF2B5EF4-FFF2-40B4-BE49-F238E27FC236}">
                <a16:creationId xmlns:a16="http://schemas.microsoft.com/office/drawing/2014/main" id="{2F455CBC-CF0F-3371-87AC-004CD6CC3E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21592" y="1244943"/>
            <a:ext cx="812800" cy="812800"/>
          </a:xfrm>
          <a:prstGeom prst="rect">
            <a:avLst/>
          </a:prstGeom>
        </p:spPr>
      </p:pic>
    </p:spTree>
    <p:extLst>
      <p:ext uri="{BB962C8B-B14F-4D97-AF65-F5344CB8AC3E}">
        <p14:creationId xmlns:p14="http://schemas.microsoft.com/office/powerpoint/2010/main" val="1926238803"/>
      </p:ext>
    </p:extLst>
  </p:cSld>
  <p:clrMapOvr>
    <a:masterClrMapping/>
  </p:clrMapOvr>
  <mc:AlternateContent xmlns:mc="http://schemas.openxmlformats.org/markup-compatibility/2006" xmlns:p14="http://schemas.microsoft.com/office/powerpoint/2010/main">
    <mc:Choice Requires="p14">
      <p:transition spd="slow" p14:dur="2000" advTm="64548"/>
    </mc:Choice>
    <mc:Fallback xmlns="">
      <p:transition spd="slow" advTm="64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97BA-CCC5-0DCB-F88D-F175BF4D7031}"/>
            </a:ext>
          </a:extLst>
        </p:cNvPr>
        <p:cNvGrpSpPr/>
        <p:nvPr/>
      </p:nvGrpSpPr>
      <p:grpSpPr>
        <a:xfrm>
          <a:off x="0" y="0"/>
          <a:ext cx="0" cy="0"/>
          <a:chOff x="0" y="0"/>
          <a:chExt cx="0" cy="0"/>
        </a:xfrm>
      </p:grpSpPr>
      <p:sp>
        <p:nvSpPr>
          <p:cNvPr id="12" name="Tekstvak 11">
            <a:extLst>
              <a:ext uri="{FF2B5EF4-FFF2-40B4-BE49-F238E27FC236}">
                <a16:creationId xmlns:a16="http://schemas.microsoft.com/office/drawing/2014/main" id="{F5F36DA0-20D1-9294-F360-03AA369195C4}"/>
              </a:ext>
            </a:extLst>
          </p:cNvPr>
          <p:cNvSpPr txBox="1"/>
          <p:nvPr/>
        </p:nvSpPr>
        <p:spPr>
          <a:xfrm>
            <a:off x="573409" y="559477"/>
            <a:ext cx="4278810" cy="5709931"/>
          </a:xfrm>
          <a:prstGeom prst="rect">
            <a:avLst/>
          </a:prstGeom>
        </p:spPr>
        <p:txBody>
          <a:bodyPr vert="horz" lIns="91440" tIns="45720" rIns="91440" bIns="45720" rtlCol="0" anchor="ctr">
            <a:normAutofit/>
          </a:bodyPr>
          <a:lstStyle/>
          <a:p>
            <a:r>
              <a:rPr lang="nl-NL" b="1" dirty="0"/>
              <a:t>Verantwoording van de onderzoeksmethode (in stappen):</a:t>
            </a:r>
            <a:endParaRPr lang="nl-NL" dirty="0"/>
          </a:p>
        </p:txBody>
      </p:sp>
      <p:graphicFrame>
        <p:nvGraphicFramePr>
          <p:cNvPr id="21" name="Tekstvak 15">
            <a:extLst>
              <a:ext uri="{FF2B5EF4-FFF2-40B4-BE49-F238E27FC236}">
                <a16:creationId xmlns:a16="http://schemas.microsoft.com/office/drawing/2014/main" id="{47CD015D-9AA1-FC3C-A3DF-F17DFD19A16D}"/>
              </a:ext>
            </a:extLst>
          </p:cNvPr>
          <p:cNvGraphicFramePr/>
          <p:nvPr>
            <p:extLst>
              <p:ext uri="{D42A27DB-BD31-4B8C-83A1-F6EECF244321}">
                <p14:modId xmlns:p14="http://schemas.microsoft.com/office/powerpoint/2010/main" val="754181628"/>
              </p:ext>
            </p:extLst>
          </p:nvPr>
        </p:nvGraphicFramePr>
        <p:xfrm>
          <a:off x="4993008" y="384052"/>
          <a:ext cx="6766176" cy="60607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extLst>
              <a:ext uri="{FF2B5EF4-FFF2-40B4-BE49-F238E27FC236}">
                <a16:creationId xmlns:a16="http://schemas.microsoft.com/office/drawing/2014/main" id="{B9C34DF1-53B4-65BA-7B69-7F31BA8F13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97722" y="1405580"/>
            <a:ext cx="812800" cy="812800"/>
          </a:xfrm>
          <a:prstGeom prst="rect">
            <a:avLst/>
          </a:prstGeom>
        </p:spPr>
      </p:pic>
    </p:spTree>
    <p:extLst>
      <p:ext uri="{BB962C8B-B14F-4D97-AF65-F5344CB8AC3E}">
        <p14:creationId xmlns:p14="http://schemas.microsoft.com/office/powerpoint/2010/main" val="2176178087"/>
      </p:ext>
    </p:extLst>
  </p:cSld>
  <p:clrMapOvr>
    <a:masterClrMapping/>
  </p:clrMapOvr>
  <mc:AlternateContent xmlns:mc="http://schemas.openxmlformats.org/markup-compatibility/2006" xmlns:p14="http://schemas.microsoft.com/office/powerpoint/2010/main">
    <mc:Choice Requires="p14">
      <p:transition spd="slow" p14:dur="2000" advTm="78920"/>
    </mc:Choice>
    <mc:Fallback xmlns="">
      <p:transition spd="slow" advTm="7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7DD33-3DD5-BCD9-AB84-1CFCAEE1B8AB}"/>
              </a:ext>
            </a:extLst>
          </p:cNvPr>
          <p:cNvSpPr>
            <a:spLocks noGrp="1"/>
          </p:cNvSpPr>
          <p:nvPr>
            <p:ph type="title"/>
          </p:nvPr>
        </p:nvSpPr>
        <p:spPr/>
        <p:txBody>
          <a:bodyPr>
            <a:normAutofit/>
          </a:bodyPr>
          <a:lstStyle/>
          <a:p>
            <a:pPr algn="ctr"/>
            <a:r>
              <a:rPr lang="nl-NL" sz="3200" b="0" dirty="0">
                <a:effectLst/>
                <a:latin typeface="Impact" panose="020B0806030902050204" pitchFamily="34" charset="0"/>
                <a:ea typeface="Times New Roman" panose="02020603050405020304" pitchFamily="18" charset="0"/>
              </a:rPr>
              <a:t>Motivatie voor de gekozen methode en respondenten</a:t>
            </a:r>
            <a:br>
              <a:rPr lang="nl-NL" sz="3200" b="1" dirty="0">
                <a:effectLst/>
                <a:latin typeface="Impact" panose="020B0806030902050204" pitchFamily="34" charset="0"/>
                <a:ea typeface="Times New Roman" panose="02020603050405020304" pitchFamily="18" charset="0"/>
              </a:rPr>
            </a:br>
            <a:endParaRPr lang="nl-NL" sz="3200" dirty="0">
              <a:latin typeface="Impact" panose="020B0806030902050204" pitchFamily="34" charset="0"/>
            </a:endParaRPr>
          </a:p>
        </p:txBody>
      </p:sp>
      <p:graphicFrame>
        <p:nvGraphicFramePr>
          <p:cNvPr id="4" name="Tekstvak 6">
            <a:extLst>
              <a:ext uri="{FF2B5EF4-FFF2-40B4-BE49-F238E27FC236}">
                <a16:creationId xmlns:a16="http://schemas.microsoft.com/office/drawing/2014/main" id="{FD50C45B-DCF6-05DC-047C-30D7918BFBF7}"/>
              </a:ext>
            </a:extLst>
          </p:cNvPr>
          <p:cNvGraphicFramePr/>
          <p:nvPr>
            <p:extLst>
              <p:ext uri="{D42A27DB-BD31-4B8C-83A1-F6EECF244321}">
                <p14:modId xmlns:p14="http://schemas.microsoft.com/office/powerpoint/2010/main" val="1883808179"/>
              </p:ext>
            </p:extLst>
          </p:nvPr>
        </p:nvGraphicFramePr>
        <p:xfrm>
          <a:off x="877824" y="1554480"/>
          <a:ext cx="10698480" cy="486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vak 6">
            <a:extLst>
              <a:ext uri="{FF2B5EF4-FFF2-40B4-BE49-F238E27FC236}">
                <a16:creationId xmlns:a16="http://schemas.microsoft.com/office/drawing/2014/main" id="{5EFC6D06-CA79-5677-CB35-B9B7C0AB7A64}"/>
              </a:ext>
            </a:extLst>
          </p:cNvPr>
          <p:cNvSpPr txBox="1"/>
          <p:nvPr/>
        </p:nvSpPr>
        <p:spPr>
          <a:xfrm>
            <a:off x="1524000" y="6045630"/>
            <a:ext cx="7046976" cy="369332"/>
          </a:xfrm>
          <a:prstGeom prst="rect">
            <a:avLst/>
          </a:prstGeom>
          <a:noFill/>
        </p:spPr>
        <p:txBody>
          <a:bodyPr wrap="square">
            <a:spAutoFit/>
          </a:bodyPr>
          <a:lstStyle/>
          <a:p>
            <a:r>
              <a:rPr lang="nl-NL" b="1" i="0" u="none" strike="noStrike" dirty="0">
                <a:solidFill>
                  <a:srgbClr val="FF0000"/>
                </a:solidFill>
                <a:effectLst/>
                <a:latin typeface="Lato Extended"/>
              </a:rPr>
              <a:t>Van der Donk en Van Lanen (2020) </a:t>
            </a:r>
            <a:r>
              <a:rPr lang="nl-NL" b="1" dirty="0">
                <a:solidFill>
                  <a:srgbClr val="FF0000"/>
                </a:solidFill>
                <a:latin typeface="Lato Extended"/>
              </a:rPr>
              <a:t>- A</a:t>
            </a:r>
            <a:r>
              <a:rPr lang="nl-NL" b="1" i="0" u="none" strike="noStrike" dirty="0">
                <a:solidFill>
                  <a:srgbClr val="FF0000"/>
                </a:solidFill>
                <a:effectLst/>
                <a:latin typeface="Lato Extended"/>
              </a:rPr>
              <a:t>nalysemethode</a:t>
            </a:r>
            <a:endParaRPr lang="nl-NL" dirty="0">
              <a:solidFill>
                <a:srgbClr val="FF0000"/>
              </a:solidFill>
            </a:endParaRPr>
          </a:p>
        </p:txBody>
      </p:sp>
    </p:spTree>
    <p:extLst>
      <p:ext uri="{BB962C8B-B14F-4D97-AF65-F5344CB8AC3E}">
        <p14:creationId xmlns:p14="http://schemas.microsoft.com/office/powerpoint/2010/main" val="3074777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25689-B5D4-8856-EE21-E8FAAD7A379B}"/>
              </a:ext>
            </a:extLst>
          </p:cNvPr>
          <p:cNvSpPr>
            <a:spLocks noGrp="1"/>
          </p:cNvSpPr>
          <p:nvPr>
            <p:ph type="title"/>
          </p:nvPr>
        </p:nvSpPr>
        <p:spPr>
          <a:xfrm>
            <a:off x="761996" y="1153287"/>
            <a:ext cx="3570566" cy="4551426"/>
          </a:xfrm>
        </p:spPr>
        <p:txBody>
          <a:bodyPr anchor="ctr">
            <a:normAutofit/>
          </a:bodyPr>
          <a:lstStyle/>
          <a:p>
            <a:pPr algn="r"/>
            <a:r>
              <a:rPr lang="nl-NL" sz="1500" b="0" dirty="0">
                <a:effectLst/>
                <a:latin typeface="Arial" panose="020B0604020202020204" pitchFamily="34" charset="0"/>
                <a:ea typeface="Times New Roman" panose="02020603050405020304" pitchFamily="18" charset="0"/>
              </a:rPr>
              <a:t>Literatuurverkenning (APA-verwijzingen)</a:t>
            </a:r>
            <a:br>
              <a:rPr lang="nl-NL" sz="1500" b="1" dirty="0">
                <a:effectLst/>
                <a:latin typeface="Times New Roman" panose="02020603050405020304" pitchFamily="18" charset="0"/>
                <a:ea typeface="Times New Roman" panose="02020603050405020304" pitchFamily="18" charset="0"/>
              </a:rPr>
            </a:br>
            <a:endParaRPr lang="nl-NL" sz="1500" dirty="0"/>
          </a:p>
        </p:txBody>
      </p:sp>
      <p:sp>
        <p:nvSpPr>
          <p:cNvPr id="3" name="Tijdelijke aanduiding voor inhoud 2">
            <a:extLst>
              <a:ext uri="{FF2B5EF4-FFF2-40B4-BE49-F238E27FC236}">
                <a16:creationId xmlns:a16="http://schemas.microsoft.com/office/drawing/2014/main" id="{6C28C07E-E943-3BB4-8E30-CC0920D572E2}"/>
              </a:ext>
            </a:extLst>
          </p:cNvPr>
          <p:cNvSpPr>
            <a:spLocks noGrp="1"/>
          </p:cNvSpPr>
          <p:nvPr>
            <p:ph idx="1"/>
          </p:nvPr>
        </p:nvSpPr>
        <p:spPr>
          <a:xfrm>
            <a:off x="4976031" y="1153287"/>
            <a:ext cx="6453969" cy="4551426"/>
          </a:xfrm>
        </p:spPr>
        <p:txBody>
          <a:bodyPr anchor="ctr">
            <a:normAutofit/>
          </a:bodyPr>
          <a:lstStyle/>
          <a:p>
            <a:pPr>
              <a:lnSpc>
                <a:spcPct val="100000"/>
              </a:lnSpc>
            </a:pPr>
            <a:r>
              <a:rPr lang="nl-NL" sz="1600" dirty="0">
                <a:effectLst/>
                <a:latin typeface="Arial" panose="020B0604020202020204" pitchFamily="34" charset="0"/>
                <a:ea typeface="Times New Roman" panose="02020603050405020304" pitchFamily="18" charset="0"/>
              </a:rPr>
              <a:t>Ik </a:t>
            </a:r>
            <a:r>
              <a:rPr lang="nl-NL" sz="1600" dirty="0">
                <a:latin typeface="Arial" panose="020B0604020202020204" pitchFamily="34" charset="0"/>
                <a:ea typeface="Times New Roman" panose="02020603050405020304" pitchFamily="18" charset="0"/>
              </a:rPr>
              <a:t>heb</a:t>
            </a:r>
            <a:r>
              <a:rPr lang="nl-NL" sz="1600" dirty="0">
                <a:effectLst/>
                <a:latin typeface="Arial" panose="020B0604020202020204" pitchFamily="34" charset="0"/>
                <a:ea typeface="Times New Roman" panose="02020603050405020304" pitchFamily="18" charset="0"/>
              </a:rPr>
              <a:t> gebruikt gemaakt van de volgende bronnen:</a:t>
            </a:r>
          </a:p>
          <a:p>
            <a:pPr>
              <a:lnSpc>
                <a:spcPct val="100000"/>
              </a:lnSpc>
            </a:pPr>
            <a:endParaRPr lang="nl-NL" sz="1600" dirty="0">
              <a:effectLst/>
              <a:latin typeface="Times New Roman" panose="02020603050405020304" pitchFamily="18" charset="0"/>
              <a:ea typeface="Times New Roman" panose="02020603050405020304" pitchFamily="18" charset="0"/>
            </a:endParaRPr>
          </a:p>
          <a:p>
            <a:pPr>
              <a:lnSpc>
                <a:spcPct val="100000"/>
              </a:lnSpc>
            </a:pPr>
            <a:endParaRPr lang="nl-NL" sz="1600" dirty="0">
              <a:effectLst/>
              <a:latin typeface="Times New Roman" panose="02020603050405020304" pitchFamily="18" charset="0"/>
              <a:ea typeface="Times New Roman" panose="02020603050405020304" pitchFamily="18" charset="0"/>
            </a:endParaRPr>
          </a:p>
          <a:p>
            <a:pPr marL="342900" lvl="0" indent="-342900">
              <a:lnSpc>
                <a:spcPct val="100000"/>
              </a:lnSpc>
              <a:buSzPts val="1000"/>
              <a:buFont typeface="Symbol" pitchFamily="2" charset="2"/>
              <a:buChar char=""/>
              <a:tabLst>
                <a:tab pos="457200" algn="l"/>
              </a:tabLst>
            </a:pPr>
            <a:r>
              <a:rPr lang="nl-NL" sz="1600" dirty="0">
                <a:effectLst/>
                <a:latin typeface="Arial" panose="020B0604020202020204" pitchFamily="34" charset="0"/>
                <a:ea typeface="Times New Roman" panose="02020603050405020304" pitchFamily="18" charset="0"/>
              </a:rPr>
              <a:t>Geerts, W., &amp; Van Kralingen, R. (2020). </a:t>
            </a:r>
            <a:r>
              <a:rPr lang="nl-NL" sz="1600" i="1" dirty="0">
                <a:effectLst/>
                <a:latin typeface="Arial" panose="020B0604020202020204" pitchFamily="34" charset="0"/>
                <a:ea typeface="Times New Roman" panose="02020603050405020304" pitchFamily="18" charset="0"/>
              </a:rPr>
              <a:t>Handboek voor leraren.</a:t>
            </a:r>
            <a:r>
              <a:rPr lang="nl-NL" sz="1600" dirty="0">
                <a:effectLst/>
                <a:latin typeface="Arial" panose="020B0604020202020204" pitchFamily="34" charset="0"/>
                <a:ea typeface="Times New Roman" panose="02020603050405020304" pitchFamily="18" charset="0"/>
              </a:rPr>
              <a:t> Bussum: </a:t>
            </a:r>
            <a:r>
              <a:rPr lang="nl-NL" sz="1600" dirty="0" err="1">
                <a:effectLst/>
                <a:latin typeface="Arial" panose="020B0604020202020204" pitchFamily="34" charset="0"/>
                <a:ea typeface="Times New Roman" panose="02020603050405020304" pitchFamily="18" charset="0"/>
              </a:rPr>
              <a:t>Coutinho</a:t>
            </a:r>
            <a:r>
              <a:rPr lang="nl-NL" sz="1600" dirty="0">
                <a:effectLst/>
                <a:latin typeface="Arial" panose="020B0604020202020204" pitchFamily="34" charset="0"/>
                <a:ea typeface="Times New Roman" panose="02020603050405020304" pitchFamily="18" charset="0"/>
              </a:rPr>
              <a:t>.</a:t>
            </a:r>
            <a:endParaRPr lang="nl-NL" sz="1600" dirty="0">
              <a:effectLst/>
              <a:latin typeface="Times New Roman" panose="02020603050405020304" pitchFamily="18" charset="0"/>
              <a:ea typeface="Times New Roman" panose="02020603050405020304" pitchFamily="18" charset="0"/>
            </a:endParaRPr>
          </a:p>
          <a:p>
            <a:pPr marL="342900" lvl="0" indent="-342900">
              <a:lnSpc>
                <a:spcPct val="100000"/>
              </a:lnSpc>
              <a:buSzPts val="1000"/>
              <a:buFont typeface="Symbol" pitchFamily="2" charset="2"/>
              <a:buChar char=""/>
              <a:tabLst>
                <a:tab pos="457200" algn="l"/>
              </a:tabLst>
            </a:pPr>
            <a:r>
              <a:rPr lang="en-US" sz="1600" dirty="0" err="1">
                <a:effectLst/>
                <a:latin typeface="Arial" panose="020B0604020202020204" pitchFamily="34" charset="0"/>
                <a:ea typeface="Times New Roman" panose="02020603050405020304" pitchFamily="18" charset="0"/>
              </a:rPr>
              <a:t>Lemov</a:t>
            </a:r>
            <a:r>
              <a:rPr lang="en-US" sz="1600" dirty="0">
                <a:effectLst/>
                <a:latin typeface="Arial" panose="020B0604020202020204" pitchFamily="34" charset="0"/>
                <a:ea typeface="Times New Roman" panose="02020603050405020304" pitchFamily="18" charset="0"/>
              </a:rPr>
              <a:t>, D. (2010). </a:t>
            </a:r>
            <a:r>
              <a:rPr lang="en-US" sz="1600" i="1" dirty="0">
                <a:effectLst/>
                <a:latin typeface="Arial" panose="020B0604020202020204" pitchFamily="34" charset="0"/>
                <a:ea typeface="Times New Roman" panose="02020603050405020304" pitchFamily="18" charset="0"/>
              </a:rPr>
              <a:t>Teach like a champion.</a:t>
            </a:r>
            <a:endParaRPr lang="nl-NL" sz="1600" dirty="0">
              <a:effectLst/>
              <a:latin typeface="Times New Roman" panose="02020603050405020304" pitchFamily="18" charset="0"/>
              <a:ea typeface="Times New Roman" panose="02020603050405020304" pitchFamily="18" charset="0"/>
            </a:endParaRPr>
          </a:p>
          <a:p>
            <a:pPr marL="342900" lvl="0" indent="-342900">
              <a:lnSpc>
                <a:spcPct val="100000"/>
              </a:lnSpc>
              <a:buSzPts val="1000"/>
              <a:buFont typeface="Symbol" pitchFamily="2" charset="2"/>
              <a:buChar char=""/>
              <a:tabLst>
                <a:tab pos="457200" algn="l"/>
              </a:tabLst>
            </a:pPr>
            <a:r>
              <a:rPr lang="en-US" sz="1600" dirty="0" err="1">
                <a:effectLst/>
                <a:latin typeface="Arial" panose="020B0604020202020204" pitchFamily="34" charset="0"/>
                <a:ea typeface="Times New Roman" panose="02020603050405020304" pitchFamily="18" charset="0"/>
              </a:rPr>
              <a:t>Brandl</a:t>
            </a:r>
            <a:r>
              <a:rPr lang="en-US" sz="1600" dirty="0">
                <a:effectLst/>
                <a:latin typeface="Arial" panose="020B0604020202020204" pitchFamily="34" charset="0"/>
                <a:ea typeface="Times New Roman" panose="02020603050405020304" pitchFamily="18" charset="0"/>
              </a:rPr>
              <a:t>, K. (2008). </a:t>
            </a:r>
            <a:r>
              <a:rPr lang="en-US" sz="1600" i="1" dirty="0">
                <a:effectLst/>
                <a:latin typeface="Arial" panose="020B0604020202020204" pitchFamily="34" charset="0"/>
                <a:ea typeface="Times New Roman" panose="02020603050405020304" pitchFamily="18" charset="0"/>
              </a:rPr>
              <a:t>Communicative Language Teaching in Action: Putting Principles to Work.</a:t>
            </a:r>
            <a:r>
              <a:rPr lang="en-US" sz="1600" dirty="0">
                <a:effectLst/>
                <a:latin typeface="Arial" panose="020B0604020202020204" pitchFamily="34" charset="0"/>
                <a:ea typeface="Times New Roman" panose="02020603050405020304" pitchFamily="18" charset="0"/>
              </a:rPr>
              <a:t> </a:t>
            </a:r>
            <a:r>
              <a:rPr lang="nl-NL" sz="1600" dirty="0">
                <a:effectLst/>
                <a:latin typeface="Arial" panose="020B0604020202020204" pitchFamily="34" charset="0"/>
                <a:ea typeface="Times New Roman" panose="02020603050405020304" pitchFamily="18" charset="0"/>
              </a:rPr>
              <a:t>London: Pearson.</a:t>
            </a:r>
            <a:endParaRPr lang="nl-NL" sz="1600" dirty="0">
              <a:effectLst/>
              <a:latin typeface="Times New Roman" panose="02020603050405020304" pitchFamily="18" charset="0"/>
              <a:ea typeface="Times New Roman" panose="02020603050405020304" pitchFamily="18" charset="0"/>
            </a:endParaRPr>
          </a:p>
          <a:p>
            <a:pPr marL="342900" lvl="0" indent="-342900">
              <a:lnSpc>
                <a:spcPct val="100000"/>
              </a:lnSpc>
              <a:buSzPts val="1000"/>
              <a:buFont typeface="Symbol" pitchFamily="2" charset="2"/>
              <a:buChar char=""/>
              <a:tabLst>
                <a:tab pos="457200" algn="l"/>
              </a:tabLst>
            </a:pPr>
            <a:r>
              <a:rPr lang="nl-NL" sz="1600" dirty="0" err="1">
                <a:effectLst/>
                <a:latin typeface="Arial" panose="020B0604020202020204" pitchFamily="34" charset="0"/>
                <a:ea typeface="Times New Roman" panose="02020603050405020304" pitchFamily="18" charset="0"/>
              </a:rPr>
              <a:t>Dönszelman</a:t>
            </a:r>
            <a:r>
              <a:rPr lang="nl-NL" sz="1600" dirty="0">
                <a:effectLst/>
                <a:latin typeface="Arial" panose="020B0604020202020204" pitchFamily="34" charset="0"/>
                <a:ea typeface="Times New Roman" panose="02020603050405020304" pitchFamily="18" charset="0"/>
              </a:rPr>
              <a:t>, S. (2020). </a:t>
            </a:r>
            <a:r>
              <a:rPr lang="nl-NL" sz="1600" i="1" dirty="0">
                <a:effectLst/>
                <a:latin typeface="Arial" panose="020B0604020202020204" pitchFamily="34" charset="0"/>
                <a:ea typeface="Times New Roman" panose="02020603050405020304" pitchFamily="18" charset="0"/>
              </a:rPr>
              <a:t>Handboek </a:t>
            </a:r>
            <a:r>
              <a:rPr lang="nl-NL" sz="1600" i="1" dirty="0" err="1">
                <a:effectLst/>
                <a:latin typeface="Arial" panose="020B0604020202020204" pitchFamily="34" charset="0"/>
                <a:ea typeface="Times New Roman" panose="02020603050405020304" pitchFamily="18" charset="0"/>
              </a:rPr>
              <a:t>vreemdetalendidactiek</a:t>
            </a:r>
            <a:r>
              <a:rPr lang="nl-NL" sz="1600" i="1" dirty="0">
                <a:effectLst/>
                <a:latin typeface="Arial" panose="020B0604020202020204" pitchFamily="34" charset="0"/>
                <a:ea typeface="Times New Roman" panose="02020603050405020304" pitchFamily="18" charset="0"/>
              </a:rPr>
              <a:t>.</a:t>
            </a:r>
            <a:r>
              <a:rPr lang="nl-NL" sz="1600" dirty="0">
                <a:effectLst/>
                <a:latin typeface="Arial" panose="020B0604020202020204" pitchFamily="34" charset="0"/>
                <a:ea typeface="Times New Roman" panose="02020603050405020304" pitchFamily="18" charset="0"/>
              </a:rPr>
              <a:t> Bussum: </a:t>
            </a:r>
            <a:r>
              <a:rPr lang="nl-NL" sz="1600" dirty="0" err="1">
                <a:effectLst/>
                <a:latin typeface="Arial" panose="020B0604020202020204" pitchFamily="34" charset="0"/>
                <a:ea typeface="Times New Roman" panose="02020603050405020304" pitchFamily="18" charset="0"/>
              </a:rPr>
              <a:t>Coutinho</a:t>
            </a:r>
            <a:r>
              <a:rPr lang="nl-NL" sz="1600" dirty="0">
                <a:effectLst/>
                <a:latin typeface="Arial" panose="020B0604020202020204" pitchFamily="34" charset="0"/>
                <a:ea typeface="Times New Roman" panose="02020603050405020304" pitchFamily="18" charset="0"/>
              </a:rPr>
              <a:t>.</a:t>
            </a:r>
            <a:endParaRPr lang="nl-NL" sz="1600" dirty="0">
              <a:effectLst/>
              <a:latin typeface="Times New Roman" panose="02020603050405020304" pitchFamily="18" charset="0"/>
              <a:ea typeface="Times New Roman" panose="02020603050405020304" pitchFamily="18" charset="0"/>
            </a:endParaRPr>
          </a:p>
          <a:p>
            <a:pPr marL="342900" lvl="0" indent="-342900">
              <a:lnSpc>
                <a:spcPct val="100000"/>
              </a:lnSpc>
              <a:buSzPts val="1000"/>
              <a:buFont typeface="Symbol" pitchFamily="2" charset="2"/>
              <a:buChar char=""/>
              <a:tabLst>
                <a:tab pos="457200" algn="l"/>
              </a:tabLst>
            </a:pPr>
            <a:r>
              <a:rPr lang="nl-NL" sz="1600" dirty="0" err="1">
                <a:effectLst/>
                <a:latin typeface="Arial" panose="020B0604020202020204" pitchFamily="34" charset="0"/>
                <a:ea typeface="Times New Roman" panose="02020603050405020304" pitchFamily="18" charset="0"/>
              </a:rPr>
              <a:t>Westhoff</a:t>
            </a:r>
            <a:r>
              <a:rPr lang="nl-NL" sz="1600" dirty="0">
                <a:effectLst/>
                <a:latin typeface="Arial" panose="020B0604020202020204" pitchFamily="34" charset="0"/>
                <a:ea typeface="Times New Roman" panose="02020603050405020304" pitchFamily="18" charset="0"/>
              </a:rPr>
              <a:t>, G.J. (2008). </a:t>
            </a:r>
            <a:r>
              <a:rPr lang="nl-NL" sz="1600" i="1" dirty="0">
                <a:effectLst/>
                <a:latin typeface="Arial" panose="020B0604020202020204" pitchFamily="34" charset="0"/>
                <a:ea typeface="Times New Roman" panose="02020603050405020304" pitchFamily="18" charset="0"/>
              </a:rPr>
              <a:t>Een schijf van vijf voor het vreemdetalenonderwijs (</a:t>
            </a:r>
            <a:r>
              <a:rPr lang="nl-NL" sz="1600" i="1" dirty="0" err="1">
                <a:effectLst/>
                <a:latin typeface="Arial" panose="020B0604020202020204" pitchFamily="34" charset="0"/>
                <a:ea typeface="Times New Roman" panose="02020603050405020304" pitchFamily="18" charset="0"/>
              </a:rPr>
              <a:t>revisited</a:t>
            </a:r>
            <a:r>
              <a:rPr lang="nl-NL" sz="1600" i="1" dirty="0">
                <a:effectLst/>
                <a:latin typeface="Arial" panose="020B0604020202020204" pitchFamily="34" charset="0"/>
                <a:ea typeface="Times New Roman" panose="02020603050405020304" pitchFamily="18" charset="0"/>
              </a:rPr>
              <a:t>).</a:t>
            </a:r>
            <a:r>
              <a:rPr lang="nl-NL" sz="1600" dirty="0">
                <a:effectLst/>
                <a:latin typeface="Arial" panose="020B0604020202020204" pitchFamily="34" charset="0"/>
                <a:ea typeface="Times New Roman" panose="02020603050405020304" pitchFamily="18" charset="0"/>
              </a:rPr>
              <a:t> Enschede: </a:t>
            </a:r>
            <a:r>
              <a:rPr lang="nl-NL" sz="1600" dirty="0" err="1">
                <a:effectLst/>
                <a:latin typeface="Arial" panose="020B0604020202020204" pitchFamily="34" charset="0"/>
                <a:ea typeface="Times New Roman" panose="02020603050405020304" pitchFamily="18" charset="0"/>
              </a:rPr>
              <a:t>NaB</a:t>
            </a:r>
            <a:r>
              <a:rPr lang="nl-NL" sz="1600" dirty="0">
                <a:effectLst/>
                <a:latin typeface="Arial" panose="020B0604020202020204" pitchFamily="34" charset="0"/>
                <a:ea typeface="Times New Roman" panose="02020603050405020304" pitchFamily="18" charset="0"/>
              </a:rPr>
              <a:t>-MVT.</a:t>
            </a:r>
            <a:endParaRPr lang="nl-NL" sz="1600" dirty="0">
              <a:effectLst/>
              <a:latin typeface="Times New Roman" panose="02020603050405020304" pitchFamily="18" charset="0"/>
              <a:ea typeface="Times New Roman" panose="02020603050405020304" pitchFamily="18" charset="0"/>
            </a:endParaRPr>
          </a:p>
          <a:p>
            <a:pPr marL="342900" lvl="0" indent="-342900">
              <a:lnSpc>
                <a:spcPct val="100000"/>
              </a:lnSpc>
              <a:buSzPts val="1000"/>
              <a:buFont typeface="Symbol" pitchFamily="2" charset="2"/>
              <a:buChar char=""/>
              <a:tabLst>
                <a:tab pos="457200" algn="l"/>
              </a:tabLst>
            </a:pPr>
            <a:r>
              <a:rPr lang="nl-NL" sz="1600" dirty="0">
                <a:effectLst/>
                <a:latin typeface="Arial" panose="020B0604020202020204" pitchFamily="34" charset="0"/>
                <a:ea typeface="Times New Roman" panose="02020603050405020304" pitchFamily="18" charset="0"/>
              </a:rPr>
              <a:t>Van der Donk, C., &amp; Van Lanen, B. (2020). </a:t>
            </a:r>
            <a:r>
              <a:rPr lang="nl-NL" sz="1600" i="1" dirty="0">
                <a:effectLst/>
                <a:latin typeface="Arial" panose="020B0604020202020204" pitchFamily="34" charset="0"/>
                <a:ea typeface="Times New Roman" panose="02020603050405020304" pitchFamily="18" charset="0"/>
              </a:rPr>
              <a:t>Praktijkonderzoek in de school.</a:t>
            </a:r>
            <a:r>
              <a:rPr lang="nl-NL" sz="1600" dirty="0">
                <a:effectLst/>
                <a:latin typeface="Arial" panose="020B0604020202020204" pitchFamily="34" charset="0"/>
                <a:ea typeface="Times New Roman" panose="02020603050405020304" pitchFamily="18" charset="0"/>
              </a:rPr>
              <a:t> Bussum: </a:t>
            </a:r>
            <a:r>
              <a:rPr lang="nl-NL" sz="1600" dirty="0" err="1">
                <a:effectLst/>
                <a:latin typeface="Arial" panose="020B0604020202020204" pitchFamily="34" charset="0"/>
                <a:ea typeface="Times New Roman" panose="02020603050405020304" pitchFamily="18" charset="0"/>
              </a:rPr>
              <a:t>Coutinho</a:t>
            </a:r>
            <a:r>
              <a:rPr lang="nl-NL" sz="1600" dirty="0">
                <a:effectLst/>
                <a:latin typeface="Arial" panose="020B0604020202020204" pitchFamily="34" charset="0"/>
                <a:ea typeface="Times New Roman" panose="02020603050405020304" pitchFamily="18" charset="0"/>
              </a:rPr>
              <a:t>.</a:t>
            </a:r>
            <a:endParaRPr lang="nl-NL" sz="1600" dirty="0">
              <a:effectLst/>
              <a:latin typeface="Times New Roman" panose="02020603050405020304" pitchFamily="18" charset="0"/>
              <a:ea typeface="Times New Roman" panose="02020603050405020304" pitchFamily="18" charset="0"/>
            </a:endParaRPr>
          </a:p>
          <a:p>
            <a:pPr>
              <a:lnSpc>
                <a:spcPct val="100000"/>
              </a:lnSpc>
            </a:pPr>
            <a:endParaRPr lang="nl-NL" sz="1600" dirty="0"/>
          </a:p>
        </p:txBody>
      </p:sp>
    </p:spTree>
    <p:extLst>
      <p:ext uri="{BB962C8B-B14F-4D97-AF65-F5344CB8AC3E}">
        <p14:creationId xmlns:p14="http://schemas.microsoft.com/office/powerpoint/2010/main" val="461003588"/>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698B1-921F-2BB8-0CE8-66C4F1F99297}"/>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5000" b="0" spc="800" dirty="0" err="1">
                <a:effectLst/>
              </a:rPr>
              <a:t>Stap</a:t>
            </a:r>
            <a:r>
              <a:rPr lang="en-US" sz="5000" b="0" spc="800" dirty="0">
                <a:effectLst/>
              </a:rPr>
              <a:t> 3: </a:t>
            </a:r>
            <a:r>
              <a:rPr lang="en-US" sz="5000" b="0" spc="800" dirty="0" err="1">
                <a:effectLst/>
              </a:rPr>
              <a:t>Praktijk</a:t>
            </a:r>
            <a:br>
              <a:rPr lang="en-US" sz="5000" b="0" spc="800" dirty="0">
                <a:effectLst/>
              </a:rPr>
            </a:br>
            <a:r>
              <a:rPr lang="en-US" sz="5000" b="0" spc="800" dirty="0" err="1">
                <a:effectLst/>
              </a:rPr>
              <a:t>verkenning</a:t>
            </a:r>
            <a:br>
              <a:rPr lang="en-US" sz="5000" b="1" spc="800" dirty="0">
                <a:effectLst/>
              </a:rPr>
            </a:br>
            <a:endParaRPr lang="en-US" sz="5000" spc="800" dirty="0"/>
          </a:p>
        </p:txBody>
      </p:sp>
      <p:pic>
        <p:nvPicPr>
          <p:cNvPr id="6150" name="Picture 6" descr="Taller de buenas prácticas de estudio en contexto de pandemia realizaron  tutores UCEN - Universidad Central de Chile">
            <a:extLst>
              <a:ext uri="{FF2B5EF4-FFF2-40B4-BE49-F238E27FC236}">
                <a16:creationId xmlns:a16="http://schemas.microsoft.com/office/drawing/2014/main" id="{9FC3994C-E33F-08B2-6AD4-230C88946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3" r="21452"/>
          <a:stretch/>
        </p:blipFill>
        <p:spPr bwMode="auto">
          <a:xfrm>
            <a:off x="211015" y="762000"/>
            <a:ext cx="4994031" cy="491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3" name="Rectangle 77">
            <a:extLst>
              <a:ext uri="{FF2B5EF4-FFF2-40B4-BE49-F238E27FC236}">
                <a16:creationId xmlns:a16="http://schemas.microsoft.com/office/drawing/2014/main" id="{1F225CE5-47CE-4137-A57A-A2ED33D3F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85" name="Rectangle 79">
            <a:extLst>
              <a:ext uri="{FF2B5EF4-FFF2-40B4-BE49-F238E27FC236}">
                <a16:creationId xmlns:a16="http://schemas.microsoft.com/office/drawing/2014/main" id="{A4CDF532-7A31-4FEB-BF8E-5D20B1D82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82" name="Rectangle 81">
            <a:extLst>
              <a:ext uri="{FF2B5EF4-FFF2-40B4-BE49-F238E27FC236}">
                <a16:creationId xmlns:a16="http://schemas.microsoft.com/office/drawing/2014/main" id="{9D9EF154-55CA-4470-86D7-4444FA75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84" name="Rectangle 83">
            <a:extLst>
              <a:ext uri="{FF2B5EF4-FFF2-40B4-BE49-F238E27FC236}">
                <a16:creationId xmlns:a16="http://schemas.microsoft.com/office/drawing/2014/main" id="{92A16D93-C1C4-4950-8D6F-7E066D3EB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86" name="Group 85">
            <a:extLst>
              <a:ext uri="{FF2B5EF4-FFF2-40B4-BE49-F238E27FC236}">
                <a16:creationId xmlns:a16="http://schemas.microsoft.com/office/drawing/2014/main" id="{4EF3C1DF-62BB-40F4-A85E-95E115F82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7" name="Straight Connector 86">
              <a:extLst>
                <a:ext uri="{FF2B5EF4-FFF2-40B4-BE49-F238E27FC236}">
                  <a16:creationId xmlns:a16="http://schemas.microsoft.com/office/drawing/2014/main" id="{70519E85-2B1A-4392-910B-D3CD6BFFED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CC2BAC3-B1F6-430E-A9C0-EA922686E6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378EDAA-DD1F-48C2-9D7A-1A8D91E124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91" name="Rectangle 90">
            <a:extLst>
              <a:ext uri="{FF2B5EF4-FFF2-40B4-BE49-F238E27FC236}">
                <a16:creationId xmlns:a16="http://schemas.microsoft.com/office/drawing/2014/main" id="{62CDAD17-D3BC-450C-B73D-DACE87956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7317DCF-5558-46CD-B9CB-B1E745A6C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95" name="Rectangle 94">
            <a:extLst>
              <a:ext uri="{FF2B5EF4-FFF2-40B4-BE49-F238E27FC236}">
                <a16:creationId xmlns:a16="http://schemas.microsoft.com/office/drawing/2014/main" id="{B3794CB5-61AF-4CF1-8BE2-E7EEB69F1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004723"/>
            <a:ext cx="11281609" cy="239607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97" name="Rectangle 96">
            <a:extLst>
              <a:ext uri="{FF2B5EF4-FFF2-40B4-BE49-F238E27FC236}">
                <a16:creationId xmlns:a16="http://schemas.microsoft.com/office/drawing/2014/main" id="{6A96453A-09C8-4335-9D3C-B99FAC9F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169490"/>
            <a:ext cx="10954512" cy="2066544"/>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2" name="Titel 1">
            <a:extLst>
              <a:ext uri="{FF2B5EF4-FFF2-40B4-BE49-F238E27FC236}">
                <a16:creationId xmlns:a16="http://schemas.microsoft.com/office/drawing/2014/main" id="{1396E956-C81A-E832-0817-0F260165BB7D}"/>
              </a:ext>
            </a:extLst>
          </p:cNvPr>
          <p:cNvSpPr>
            <a:spLocks noGrp="1"/>
          </p:cNvSpPr>
          <p:nvPr>
            <p:ph type="title"/>
          </p:nvPr>
        </p:nvSpPr>
        <p:spPr>
          <a:xfrm>
            <a:off x="1241170" y="4644082"/>
            <a:ext cx="9732773" cy="951573"/>
          </a:xfrm>
        </p:spPr>
        <p:txBody>
          <a:bodyPr vert="horz" lIns="91440" tIns="45720" rIns="91440" bIns="45720" rtlCol="0" anchor="ctr">
            <a:normAutofit/>
          </a:bodyPr>
          <a:lstStyle/>
          <a:p>
            <a:pPr algn="ctr">
              <a:lnSpc>
                <a:spcPct val="83000"/>
              </a:lnSpc>
            </a:pPr>
            <a:r>
              <a:rPr lang="en-US" sz="3300" cap="all" spc="-100"/>
              <a:t>Praktijk</a:t>
            </a:r>
            <a:br>
              <a:rPr lang="en-US" sz="3300" cap="all" spc="-100"/>
            </a:br>
            <a:r>
              <a:rPr lang="en-US" sz="3300" cap="all" spc="-100"/>
              <a:t>verkenning</a:t>
            </a:r>
          </a:p>
        </p:txBody>
      </p:sp>
      <p:sp>
        <p:nvSpPr>
          <p:cNvPr id="5" name="Rechthoek 4">
            <a:extLst>
              <a:ext uri="{FF2B5EF4-FFF2-40B4-BE49-F238E27FC236}">
                <a16:creationId xmlns:a16="http://schemas.microsoft.com/office/drawing/2014/main" id="{F169632A-A555-3D90-1D3F-37C239998F59}"/>
              </a:ext>
            </a:extLst>
          </p:cNvPr>
          <p:cNvSpPr/>
          <p:nvPr/>
        </p:nvSpPr>
        <p:spPr>
          <a:xfrm>
            <a:off x="1371600" y="5588071"/>
            <a:ext cx="9517450" cy="3574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400">
              <a:spcAft>
                <a:spcPts val="600"/>
              </a:spcAft>
              <a:buClr>
                <a:schemeClr val="tx1">
                  <a:lumMod val="85000"/>
                  <a:lumOff val="15000"/>
                </a:schemeClr>
              </a:buClr>
            </a:pPr>
            <a:r>
              <a:rPr lang="en-US" sz="1600" spc="80">
                <a:solidFill>
                  <a:schemeClr val="tx1"/>
                </a:solidFill>
              </a:rPr>
              <a:t>Collega’s Tio </a:t>
            </a:r>
          </a:p>
        </p:txBody>
      </p:sp>
      <p:sp>
        <p:nvSpPr>
          <p:cNvPr id="99" name="Round Single Corner Rectangle 15">
            <a:extLst>
              <a:ext uri="{FF2B5EF4-FFF2-40B4-BE49-F238E27FC236}">
                <a16:creationId xmlns:a16="http://schemas.microsoft.com/office/drawing/2014/main" id="{8BD9652E-A54E-4840-997E-7009D754C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605" y="636679"/>
            <a:ext cx="3415770" cy="303047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6" name="Afbeelding 5" descr="Afbeelding met kleding, persoon, concert, boom&#10;&#10;Door AI gegenereerde inhoud is mogelijk onjuist.">
            <a:extLst>
              <a:ext uri="{FF2B5EF4-FFF2-40B4-BE49-F238E27FC236}">
                <a16:creationId xmlns:a16="http://schemas.microsoft.com/office/drawing/2014/main" id="{910C7F1F-5C78-5205-D5FF-15F175FE2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336" y="867183"/>
            <a:ext cx="1278308" cy="2569464"/>
          </a:xfrm>
          <a:prstGeom prst="rect">
            <a:avLst/>
          </a:prstGeom>
        </p:spPr>
      </p:pic>
      <p:sp>
        <p:nvSpPr>
          <p:cNvPr id="101" name="Round Single Corner Rectangle 27">
            <a:extLst>
              <a:ext uri="{FF2B5EF4-FFF2-40B4-BE49-F238E27FC236}">
                <a16:creationId xmlns:a16="http://schemas.microsoft.com/office/drawing/2014/main" id="{B56AC20B-A3B1-4105-A699-D9802D20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89310" y="636679"/>
            <a:ext cx="3415770" cy="303047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4" name="Tijdelijke aanduiding voor inhoud 4" descr="Afbeelding met Menselijk gezicht, kleding, persoon, glimlach&#10;&#10;Automatisch gegenereerde beschrijving">
            <a:extLst>
              <a:ext uri="{FF2B5EF4-FFF2-40B4-BE49-F238E27FC236}">
                <a16:creationId xmlns:a16="http://schemas.microsoft.com/office/drawing/2014/main" id="{00E254B7-CDDB-0CE7-EF0F-92E25AEB5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867" y="1040919"/>
            <a:ext cx="2962656" cy="2221992"/>
          </a:xfrm>
          <a:prstGeom prst="rect">
            <a:avLst/>
          </a:prstGeom>
        </p:spPr>
      </p:pic>
      <p:sp>
        <p:nvSpPr>
          <p:cNvPr id="103" name="Round Single Corner Rectangle 30">
            <a:extLst>
              <a:ext uri="{FF2B5EF4-FFF2-40B4-BE49-F238E27FC236}">
                <a16:creationId xmlns:a16="http://schemas.microsoft.com/office/drawing/2014/main" id="{DDBE4B1E-E819-4CA0-BAB3-8B100D8D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4848" y="636679"/>
            <a:ext cx="3415770" cy="3030473"/>
          </a:xfrm>
          <a:prstGeom prst="round1Rect">
            <a:avLst>
              <a:gd name="adj" fmla="val 0"/>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7" name="Afbeelding 6" descr="Afbeelding met kleding, Menselijk gezicht, persoon, glimlach&#10;&#10;Door AI gegenereerde inhoud is mogelijk onjuist.">
            <a:extLst>
              <a:ext uri="{FF2B5EF4-FFF2-40B4-BE49-F238E27FC236}">
                <a16:creationId xmlns:a16="http://schemas.microsoft.com/office/drawing/2014/main" id="{8B6412D8-E22F-E416-D5F6-4F2E25D36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1405" y="1248305"/>
            <a:ext cx="2962656" cy="1807220"/>
          </a:xfrm>
          <a:prstGeom prst="rect">
            <a:avLst/>
          </a:prstGeom>
        </p:spPr>
      </p:pic>
      <p:sp>
        <p:nvSpPr>
          <p:cNvPr id="105" name="Rectangle 104">
            <a:extLst>
              <a:ext uri="{FF2B5EF4-FFF2-40B4-BE49-F238E27FC236}">
                <a16:creationId xmlns:a16="http://schemas.microsoft.com/office/drawing/2014/main" id="{E4A26674-03A0-4229-8F1A-0D8B00838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3983624"/>
            <a:ext cx="1920240" cy="5078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07" name="Straight Connector 106">
            <a:extLst>
              <a:ext uri="{FF2B5EF4-FFF2-40B4-BE49-F238E27FC236}">
                <a16:creationId xmlns:a16="http://schemas.microsoft.com/office/drawing/2014/main" id="{3ED3149E-57D5-4D11-8115-8EB25BCC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3983623"/>
            <a:ext cx="0" cy="429768"/>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8B64ECB-E742-47C6-9FAE-599DEDB7E7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3983623"/>
            <a:ext cx="0" cy="429768"/>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6BFBB21-8CA8-4010-8FFE-39BBAD5B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11199"/>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409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033" name="Rectangle 1032">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035" name="Rectangle 1034">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1037" name="Rectangle 1036">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039" name="Group 1038">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040" name="Straight Connector 1039">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44" name="Rectangle 1043">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048" name="Rectangle 1047">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052" name="Rectangle 1051">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2" name="Titel 1">
            <a:extLst>
              <a:ext uri="{FF2B5EF4-FFF2-40B4-BE49-F238E27FC236}">
                <a16:creationId xmlns:a16="http://schemas.microsoft.com/office/drawing/2014/main" id="{4CC7C35E-C322-AEC1-C212-6C81917318A0}"/>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4100" cap="all" spc="-100"/>
              <a:t>Stap 1: Oriëntatie en richting</a:t>
            </a:r>
            <a:br>
              <a:rPr lang="en-US" sz="4100" cap="all" spc="-100"/>
            </a:br>
            <a:endParaRPr lang="en-US" sz="4100" cap="all" spc="-100"/>
          </a:p>
        </p:txBody>
      </p:sp>
      <p:pic>
        <p:nvPicPr>
          <p:cNvPr id="1026" name="Picture 2" descr="Begeleiding bij vervolgstudie op een particuliere school">
            <a:extLst>
              <a:ext uri="{FF2B5EF4-FFF2-40B4-BE49-F238E27FC236}">
                <a16:creationId xmlns:a16="http://schemas.microsoft.com/office/drawing/2014/main" id="{FD27E45C-BF8C-0D13-4AB1-38247BE93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64" r="5612" b="-1"/>
          <a:stretch>
            <a:fillRect/>
          </a:stretch>
        </p:blipFill>
        <p:spPr bwMode="auto">
          <a:xfrm>
            <a:off x="643192" y="645106"/>
            <a:ext cx="5451627" cy="5564663"/>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053">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1056" name="Straight Connector 1055">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6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3" name="Rectangle 12">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15" name="Rectangle 14">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7" name="Group 16">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5472113B-41FA-450E-B533-F51733045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pic>
        <p:nvPicPr>
          <p:cNvPr id="6" name="Graphic 5" descr="Bar chart">
            <a:extLst>
              <a:ext uri="{FF2B5EF4-FFF2-40B4-BE49-F238E27FC236}">
                <a16:creationId xmlns:a16="http://schemas.microsoft.com/office/drawing/2014/main" id="{4343460B-D9B7-3DA4-AE1A-F516D4E724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8703" y="1562546"/>
            <a:ext cx="3750954" cy="3750954"/>
          </a:xfrm>
          <a:prstGeom prst="rect">
            <a:avLst/>
          </a:prstGeom>
        </p:spPr>
      </p:pic>
      <p:sp>
        <p:nvSpPr>
          <p:cNvPr id="24" name="Rectangle 23">
            <a:extLst>
              <a:ext uri="{FF2B5EF4-FFF2-40B4-BE49-F238E27FC236}">
                <a16:creationId xmlns:a16="http://schemas.microsoft.com/office/drawing/2014/main" id="{3CB5E9E0-7C44-46B5-B3E8-E62887B31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2" name="Title 1">
            <a:extLst>
              <a:ext uri="{FF2B5EF4-FFF2-40B4-BE49-F238E27FC236}">
                <a16:creationId xmlns:a16="http://schemas.microsoft.com/office/drawing/2014/main" id="{211E1495-2DBD-3634-95A5-09367A3381CE}"/>
              </a:ext>
            </a:extLst>
          </p:cNvPr>
          <p:cNvSpPr>
            <a:spLocks noGrp="1"/>
          </p:cNvSpPr>
          <p:nvPr>
            <p:ph type="title"/>
          </p:nvPr>
        </p:nvSpPr>
        <p:spPr>
          <a:xfrm>
            <a:off x="1284122" y="2143135"/>
            <a:ext cx="5716338" cy="3042706"/>
          </a:xfrm>
        </p:spPr>
        <p:txBody>
          <a:bodyPr vert="horz" lIns="91440" tIns="45720" rIns="91440" bIns="45720" rtlCol="0" anchor="ctr">
            <a:normAutofit/>
          </a:bodyPr>
          <a:lstStyle/>
          <a:p>
            <a:pPr algn="ctr">
              <a:lnSpc>
                <a:spcPct val="83000"/>
              </a:lnSpc>
            </a:pPr>
            <a:r>
              <a:rPr lang="en-US" sz="4200" cap="all" spc="-100" dirty="0" err="1"/>
              <a:t>Resultaten</a:t>
            </a:r>
            <a:r>
              <a:rPr lang="en-US" sz="4200" cap="all" spc="-100" dirty="0"/>
              <a:t> </a:t>
            </a:r>
            <a:r>
              <a:rPr lang="en-US" sz="4200" cap="all" spc="-100" dirty="0" err="1"/>
              <a:t>praktijkverkenning</a:t>
            </a:r>
            <a:endParaRPr lang="en-US" sz="4200" cap="all" spc="-100" dirty="0"/>
          </a:p>
        </p:txBody>
      </p:sp>
      <p:sp>
        <p:nvSpPr>
          <p:cNvPr id="26" name="Rectangle 25">
            <a:extLst>
              <a:ext uri="{FF2B5EF4-FFF2-40B4-BE49-F238E27FC236}">
                <a16:creationId xmlns:a16="http://schemas.microsoft.com/office/drawing/2014/main" id="{1EF88855-34D7-45DF-9DB8-682E4A358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cxnSp>
        <p:nvCxnSpPr>
          <p:cNvPr id="28" name="Straight Connector 27">
            <a:extLst>
              <a:ext uri="{FF2B5EF4-FFF2-40B4-BE49-F238E27FC236}">
                <a16:creationId xmlns:a16="http://schemas.microsoft.com/office/drawing/2014/main" id="{BC6981A1-6AD0-44A6-84F4-420410F3B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9FF0FB-30CE-40B4-B3F2-A565E71CE2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7216A06-7EF2-4C72-8D1E-8959D3EB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8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persoon, Reclame, Vlieger&#10;&#10;Door AI gegenereerde inhoud is mogelijk onjuist.">
            <a:extLst>
              <a:ext uri="{FF2B5EF4-FFF2-40B4-BE49-F238E27FC236}">
                <a16:creationId xmlns:a16="http://schemas.microsoft.com/office/drawing/2014/main" id="{7C0164C9-8862-5A98-CB53-262D59A9A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311" y="852833"/>
            <a:ext cx="7561991" cy="4764054"/>
          </a:xfrm>
          <a:prstGeom prst="rect">
            <a:avLst/>
          </a:prstGeom>
        </p:spPr>
      </p:pic>
      <p:sp>
        <p:nvSpPr>
          <p:cNvPr id="3" name="Tijdelijke aanduiding voor inhoud 2">
            <a:extLst>
              <a:ext uri="{FF2B5EF4-FFF2-40B4-BE49-F238E27FC236}">
                <a16:creationId xmlns:a16="http://schemas.microsoft.com/office/drawing/2014/main" id="{8487AF58-E735-3672-DFCF-704A08170DB7}"/>
              </a:ext>
            </a:extLst>
          </p:cNvPr>
          <p:cNvSpPr>
            <a:spLocks noGrp="1"/>
          </p:cNvSpPr>
          <p:nvPr>
            <p:ph idx="1"/>
          </p:nvPr>
        </p:nvSpPr>
        <p:spPr>
          <a:xfrm>
            <a:off x="9191599" y="1211507"/>
            <a:ext cx="2247090" cy="4046706"/>
          </a:xfrm>
        </p:spPr>
        <p:txBody>
          <a:bodyPr>
            <a:normAutofit/>
          </a:bodyPr>
          <a:lstStyle/>
          <a:p>
            <a:r>
              <a:rPr lang="nl-NL" sz="1400" dirty="0">
                <a:solidFill>
                  <a:srgbClr val="FFFFFF"/>
                </a:solidFill>
              </a:rPr>
              <a:t>Voorafgaand aan het festival kregen studenten lessen over Colombia, dans- en cultuur. Tijdens het festival observeerde ik hoe ze Spaans gebruikten en deelnamen aan culturele activiteiten. Studenten vulden een </a:t>
            </a:r>
            <a:r>
              <a:rPr lang="nl-NL" sz="1400" dirty="0" err="1">
                <a:solidFill>
                  <a:srgbClr val="FFFFFF"/>
                </a:solidFill>
              </a:rPr>
              <a:t>challenge</a:t>
            </a:r>
            <a:r>
              <a:rPr lang="nl-NL" sz="1400" dirty="0">
                <a:solidFill>
                  <a:srgbClr val="FFFFFF"/>
                </a:solidFill>
              </a:rPr>
              <a:t>-formulier in dat hen stimuleerde actief deel te nemen.</a:t>
            </a:r>
          </a:p>
          <a:p>
            <a:endParaRPr lang="nl-NL" sz="1400" dirty="0">
              <a:solidFill>
                <a:srgbClr val="FFFFFF"/>
              </a:solidFill>
            </a:endParaRPr>
          </a:p>
        </p:txBody>
      </p:sp>
    </p:spTree>
    <p:extLst>
      <p:ext uri="{BB962C8B-B14F-4D97-AF65-F5344CB8AC3E}">
        <p14:creationId xmlns:p14="http://schemas.microsoft.com/office/powerpoint/2010/main" val="425515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5" name="Rectangle 14">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7" name="Rectangle 16">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sp>
        <p:nvSpPr>
          <p:cNvPr id="4" name="Titel 1">
            <a:extLst>
              <a:ext uri="{FF2B5EF4-FFF2-40B4-BE49-F238E27FC236}">
                <a16:creationId xmlns:a16="http://schemas.microsoft.com/office/drawing/2014/main" id="{2087A3A3-4511-3D5F-A734-81645119DC10}"/>
              </a:ext>
            </a:extLst>
          </p:cNvPr>
          <p:cNvSpPr txBox="1">
            <a:spLocks/>
          </p:cNvSpPr>
          <p:nvPr/>
        </p:nvSpPr>
        <p:spPr>
          <a:xfrm>
            <a:off x="3844616" y="881210"/>
            <a:ext cx="7417925" cy="1517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spcAft>
                <a:spcPts val="600"/>
              </a:spcAft>
            </a:pPr>
            <a:r>
              <a:rPr lang="en-US" sz="3400" b="1" dirty="0">
                <a:solidFill>
                  <a:schemeClr val="tx1">
                    <a:lumMod val="75000"/>
                    <a:lumOff val="25000"/>
                  </a:schemeClr>
                </a:solidFill>
              </a:rPr>
              <a:t>Voor- </a:t>
            </a:r>
            <a:r>
              <a:rPr lang="en-US" sz="3400" b="1">
                <a:solidFill>
                  <a:schemeClr val="tx1">
                    <a:lumMod val="75000"/>
                    <a:lumOff val="25000"/>
                  </a:schemeClr>
                </a:solidFill>
              </a:rPr>
              <a:t>en</a:t>
            </a:r>
            <a:r>
              <a:rPr lang="en-US" sz="3400" b="1" dirty="0">
                <a:solidFill>
                  <a:schemeClr val="tx1">
                    <a:lumMod val="75000"/>
                    <a:lumOff val="25000"/>
                  </a:schemeClr>
                </a:solidFill>
              </a:rPr>
              <a:t> Na-</a:t>
            </a:r>
            <a:r>
              <a:rPr lang="en-US" sz="3400" b="1">
                <a:solidFill>
                  <a:schemeClr val="tx1">
                    <a:lumMod val="75000"/>
                    <a:lumOff val="25000"/>
                  </a:schemeClr>
                </a:solidFill>
              </a:rPr>
              <a:t>Enquête</a:t>
            </a:r>
            <a:r>
              <a:rPr lang="en-US" sz="3400" b="1" dirty="0">
                <a:solidFill>
                  <a:schemeClr val="tx1">
                    <a:lumMod val="75000"/>
                    <a:lumOff val="25000"/>
                  </a:schemeClr>
                </a:solidFill>
              </a:rPr>
              <a:t> – </a:t>
            </a:r>
            <a:r>
              <a:rPr lang="en-US" sz="3400" b="1">
                <a:solidFill>
                  <a:schemeClr val="tx1">
                    <a:lumMod val="75000"/>
                    <a:lumOff val="25000"/>
                  </a:schemeClr>
                </a:solidFill>
              </a:rPr>
              <a:t>Culturele</a:t>
            </a:r>
            <a:r>
              <a:rPr lang="en-US" sz="3400" b="1" dirty="0">
                <a:solidFill>
                  <a:schemeClr val="tx1">
                    <a:lumMod val="75000"/>
                    <a:lumOff val="25000"/>
                  </a:schemeClr>
                </a:solidFill>
              </a:rPr>
              <a:t> </a:t>
            </a:r>
            <a:r>
              <a:rPr lang="en-US" sz="3400" b="1">
                <a:solidFill>
                  <a:schemeClr val="tx1">
                    <a:lumMod val="75000"/>
                    <a:lumOff val="25000"/>
                  </a:schemeClr>
                </a:solidFill>
              </a:rPr>
              <a:t>Onderdompeling</a:t>
            </a:r>
            <a:r>
              <a:rPr lang="en-US" sz="3400" b="1" dirty="0">
                <a:solidFill>
                  <a:schemeClr val="tx1">
                    <a:lumMod val="75000"/>
                    <a:lumOff val="25000"/>
                  </a:schemeClr>
                </a:solidFill>
              </a:rPr>
              <a:t> Spaans</a:t>
            </a:r>
            <a:endParaRPr lang="en-US" sz="3400" b="1">
              <a:solidFill>
                <a:schemeClr val="tx1">
                  <a:lumMod val="75000"/>
                  <a:lumOff val="25000"/>
                </a:schemeClr>
              </a:solidFill>
            </a:endParaRPr>
          </a:p>
        </p:txBody>
      </p:sp>
      <p:sp>
        <p:nvSpPr>
          <p:cNvPr id="6" name="Tekstvak 5">
            <a:extLst>
              <a:ext uri="{FF2B5EF4-FFF2-40B4-BE49-F238E27FC236}">
                <a16:creationId xmlns:a16="http://schemas.microsoft.com/office/drawing/2014/main" id="{C7F0CA31-F923-BA20-1A9E-03F363B90B65}"/>
              </a:ext>
            </a:extLst>
          </p:cNvPr>
          <p:cNvSpPr txBox="1"/>
          <p:nvPr/>
        </p:nvSpPr>
        <p:spPr>
          <a:xfrm>
            <a:off x="3844616" y="2626840"/>
            <a:ext cx="7245103" cy="3131777"/>
          </a:xfrm>
          <a:prstGeom prst="rect">
            <a:avLst/>
          </a:prstGeom>
        </p:spPr>
        <p:txBody>
          <a:bodyPr vert="horz" lIns="91440" tIns="45720" rIns="91440" bIns="45720" rtlCol="0">
            <a:normAutofit/>
          </a:bodyPr>
          <a:lstStyle/>
          <a:p>
            <a:pPr indent="-182880" defTabSz="914400">
              <a:spcAft>
                <a:spcPts val="600"/>
              </a:spcAft>
              <a:buClr>
                <a:schemeClr val="tx1">
                  <a:lumMod val="85000"/>
                  <a:lumOff val="15000"/>
                </a:schemeClr>
              </a:buClr>
              <a:buFont typeface="Garamond" pitchFamily="18" charset="0"/>
              <a:buChar char="◦"/>
            </a:pPr>
            <a:r>
              <a:rPr lang="en-US">
                <a:solidFill>
                  <a:schemeClr val="tx1">
                    <a:lumMod val="75000"/>
                    <a:lumOff val="25000"/>
                  </a:schemeClr>
                </a:solidFill>
                <a:effectLst/>
              </a:rPr>
              <a:t>Deze enquête is bedoeld voor studenten die hebben deelgenomen aan de lessen en het Festival Colombia.</a:t>
            </a:r>
          </a:p>
        </p:txBody>
      </p:sp>
    </p:spTree>
    <p:extLst>
      <p:ext uri="{BB962C8B-B14F-4D97-AF65-F5344CB8AC3E}">
        <p14:creationId xmlns:p14="http://schemas.microsoft.com/office/powerpoint/2010/main" val="441070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1">
            <a:extLst>
              <a:ext uri="{FF2B5EF4-FFF2-40B4-BE49-F238E27FC236}">
                <a16:creationId xmlns:a16="http://schemas.microsoft.com/office/drawing/2014/main" id="{B8142D0E-73E3-743A-45A7-98B5B3A7E237}"/>
              </a:ext>
            </a:extLst>
          </p:cNvPr>
          <p:cNvSpPr txBox="1"/>
          <p:nvPr/>
        </p:nvSpPr>
        <p:spPr>
          <a:xfrm>
            <a:off x="5602147" y="844953"/>
            <a:ext cx="6099351" cy="3965312"/>
          </a:xfrm>
          <a:prstGeom prst="rect">
            <a:avLst/>
          </a:prstGeom>
        </p:spPr>
        <p:txBody>
          <a:bodyPr rot="0" spcFirstLastPara="0" vert="horz" lIns="91440" tIns="45720" rIns="91440" bIns="45720" numCol="1" spcCol="0" rtlCol="0" fromWordArt="0" anchorCtr="0" forceAA="0" compatLnSpc="1">
            <a:prstTxWarp prst="textNoShape">
              <a:avLst/>
            </a:prstTxWarp>
            <a:normAutofit lnSpcReduction="10000"/>
          </a:bodyPr>
          <a:lstStyle/>
          <a:p>
            <a:pPr defTabSz="914400">
              <a:lnSpc>
                <a:spcPct val="90000"/>
              </a:lnSpc>
              <a:spcAft>
                <a:spcPts val="600"/>
              </a:spcAft>
              <a:buClr>
                <a:schemeClr val="tx1">
                  <a:lumMod val="85000"/>
                  <a:lumOff val="15000"/>
                </a:schemeClr>
              </a:buClr>
            </a:pPr>
            <a:endParaRPr lang="en-US" sz="1200">
              <a:effectLst/>
              <a:latin typeface="Arial" panose="020B0604020202020204" pitchFamily="34" charset="0"/>
              <a:cs typeface="Arial" panose="020B0604020202020204" pitchFamily="34" charset="0"/>
            </a:endParaRPr>
          </a:p>
          <a:p>
            <a:pPr algn="ctr" defTabSz="914400">
              <a:lnSpc>
                <a:spcPct val="90000"/>
              </a:lnSpc>
              <a:spcAft>
                <a:spcPts val="600"/>
              </a:spcAft>
              <a:buClr>
                <a:schemeClr val="tx1">
                  <a:lumMod val="85000"/>
                  <a:lumOff val="15000"/>
                </a:schemeClr>
              </a:buClr>
            </a:pPr>
            <a:r>
              <a:rPr lang="en-US" sz="2500" b="1">
                <a:effectLst/>
                <a:latin typeface="Arial" panose="020B0604020202020204" pitchFamily="34" charset="0"/>
                <a:cs typeface="Arial" panose="020B0604020202020204" pitchFamily="34" charset="0"/>
              </a:rPr>
              <a:t>VOOR-ENQUÊTE</a:t>
            </a:r>
          </a:p>
          <a:p>
            <a:pPr algn="ctr" defTabSz="914400">
              <a:lnSpc>
                <a:spcPct val="90000"/>
              </a:lnSpc>
              <a:spcAft>
                <a:spcPts val="600"/>
              </a:spcAft>
              <a:buClr>
                <a:schemeClr val="tx1">
                  <a:lumMod val="85000"/>
                  <a:lumOff val="15000"/>
                </a:schemeClr>
              </a:buClr>
            </a:pPr>
            <a:endParaRPr lang="en-US" b="1">
              <a:effectLst/>
              <a:latin typeface="Arial" panose="020B0604020202020204" pitchFamily="34" charset="0"/>
              <a:cs typeface="Arial" panose="020B0604020202020204" pitchFamily="34" charset="0"/>
            </a:endParaRPr>
          </a:p>
          <a:p>
            <a:pPr indent="-182880" defTabSz="914400">
              <a:lnSpc>
                <a:spcPct val="90000"/>
              </a:lnSpc>
              <a:spcAft>
                <a:spcPts val="600"/>
              </a:spcAft>
              <a:buClr>
                <a:schemeClr val="tx1">
                  <a:lumMod val="85000"/>
                  <a:lumOff val="15000"/>
                </a:schemeClr>
              </a:buClr>
              <a:buFont typeface="Garamond" pitchFamily="18" charset="0"/>
              <a:buChar char="◦"/>
            </a:pPr>
            <a:endParaRPr lang="en-US" sz="1200" b="1">
              <a:effectLst/>
              <a:latin typeface="Arial" panose="020B0604020202020204" pitchFamily="34" charset="0"/>
              <a:cs typeface="Arial" panose="020B0604020202020204" pitchFamily="34" charset="0"/>
            </a:endParaRPr>
          </a:p>
          <a:p>
            <a:pPr marL="228600" indent="-228600" defTabSz="914400">
              <a:lnSpc>
                <a:spcPct val="90000"/>
              </a:lnSpc>
              <a:spcAft>
                <a:spcPts val="600"/>
              </a:spcAft>
              <a:buClr>
                <a:schemeClr val="tx1">
                  <a:lumMod val="85000"/>
                  <a:lumOff val="15000"/>
                </a:schemeClr>
              </a:buClr>
              <a:buAutoNum type="arabicPeriod"/>
            </a:pPr>
            <a:r>
              <a:rPr lang="en-US" sz="1200">
                <a:effectLst/>
                <a:latin typeface="Arial" panose="020B0604020202020204" pitchFamily="34" charset="0"/>
                <a:cs typeface="Arial" panose="020B0604020202020204" pitchFamily="34" charset="0"/>
              </a:rPr>
              <a:t>Hoeveel weet je op dit moment over de Colombiaanse cultuur?</a:t>
            </a: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 ☐ Heel veel    ☐ Een beetje    ☐ Bijna niets</a:t>
            </a:r>
          </a:p>
          <a:p>
            <a:pPr defTabSz="914400">
              <a:lnSpc>
                <a:spcPct val="90000"/>
              </a:lnSpc>
              <a:spcAft>
                <a:spcPts val="600"/>
              </a:spcAft>
              <a:buClr>
                <a:schemeClr val="tx1">
                  <a:lumMod val="85000"/>
                  <a:lumOff val="15000"/>
                </a:schemeClr>
              </a:buClr>
            </a:pPr>
            <a:r>
              <a:rPr lang="en-US" sz="1200">
                <a:latin typeface="Arial" panose="020B0604020202020204" pitchFamily="34" charset="0"/>
                <a:cs typeface="Arial" panose="020B0604020202020204" pitchFamily="34" charset="0"/>
              </a:rPr>
              <a:t>2.  </a:t>
            </a:r>
            <a:r>
              <a:rPr lang="en-US" sz="1200">
                <a:effectLst/>
                <a:latin typeface="Arial" panose="020B0604020202020204" pitchFamily="34" charset="0"/>
                <a:cs typeface="Arial" panose="020B0604020202020204" pitchFamily="34" charset="0"/>
              </a:rPr>
              <a:t>In hoeverre ben je bekend met typische Spaanse of Zuid-Amerikaanse gewoonten (zoals begroetingen, omgangsvormen, eetmomenten)?</a:t>
            </a: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   ☐ Goed bekend    ☐ Enigszins bekend    ☐ Nauwelijks bekend</a:t>
            </a: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3. Wat is jouw interesse in Spaanse of Latijns-Amerikaanse muziek, dans of eten?</a:t>
            </a:r>
          </a:p>
          <a:p>
            <a:pPr defTabSz="914400">
              <a:lnSpc>
                <a:spcPct val="90000"/>
              </a:lnSpc>
              <a:spcAft>
                <a:spcPts val="600"/>
              </a:spcAft>
              <a:buClr>
                <a:schemeClr val="tx1">
                  <a:lumMod val="85000"/>
                  <a:lumOff val="15000"/>
                </a:schemeClr>
              </a:buClr>
            </a:pPr>
            <a:r>
              <a:rPr lang="en-US" sz="1200">
                <a:latin typeface="Arial" panose="020B0604020202020204" pitchFamily="34" charset="0"/>
                <a:cs typeface="Arial" panose="020B0604020202020204" pitchFamily="34" charset="0"/>
              </a:rPr>
              <a:t>  </a:t>
            </a:r>
            <a:r>
              <a:rPr lang="en-US" sz="1200">
                <a:effectLst/>
                <a:latin typeface="Arial" panose="020B0604020202020204" pitchFamily="34" charset="0"/>
                <a:cs typeface="Arial" panose="020B0604020202020204" pitchFamily="34" charset="0"/>
              </a:rPr>
              <a:t> ☐ Hoog    ☐ Gemiddeld    ☐ Laag</a:t>
            </a:r>
            <a:endParaRPr lang="en-US" sz="1200">
              <a:latin typeface="Arial" panose="020B0604020202020204" pitchFamily="34" charset="0"/>
              <a:cs typeface="Arial" panose="020B0604020202020204" pitchFamily="34" charset="0"/>
            </a:endParaRP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4. Denk je dat cultuur je helpt om de Spaanse taal beter te leren begrijpen?</a:t>
            </a: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 ☐ Ja, zeker    ☐ Misschien    ☐ Nee</a:t>
            </a: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5. Waar zou jij meer over willen leren? (meerdere antwoorden mogelijk)</a:t>
            </a:r>
          </a:p>
          <a:p>
            <a:pPr defTabSz="914400">
              <a:lnSpc>
                <a:spcPct val="90000"/>
              </a:lnSpc>
              <a:spcAft>
                <a:spcPts val="600"/>
              </a:spcAft>
              <a:buClr>
                <a:schemeClr val="tx1">
                  <a:lumMod val="85000"/>
                  <a:lumOff val="15000"/>
                </a:schemeClr>
              </a:buClr>
            </a:pPr>
            <a:r>
              <a:rPr lang="en-US" sz="1200">
                <a:effectLst/>
                <a:latin typeface="Arial" panose="020B0604020202020204" pitchFamily="34" charset="0"/>
                <a:cs typeface="Arial" panose="020B0604020202020204" pitchFamily="34" charset="0"/>
              </a:rPr>
              <a:t> ☐ Eten en gastronomie    ☐ Muziek en dans    ☐ Feesten en gewoonten    ☐ Taalgebruik en omgangsvormen</a:t>
            </a:r>
          </a:p>
          <a:p>
            <a:pPr indent="-182880" defTabSz="914400">
              <a:lnSpc>
                <a:spcPct val="90000"/>
              </a:lnSpc>
              <a:spcAft>
                <a:spcPts val="600"/>
              </a:spcAft>
              <a:buClr>
                <a:schemeClr val="tx1">
                  <a:lumMod val="85000"/>
                  <a:lumOff val="15000"/>
                </a:schemeClr>
              </a:buClr>
              <a:buFont typeface="Garamond" pitchFamily="18" charset="0"/>
              <a:buChar char="◦"/>
            </a:pPr>
            <a:br>
              <a:rPr lang="en-US" sz="700" dirty="0">
                <a:effectLst/>
              </a:rPr>
            </a:br>
            <a:r>
              <a:rPr lang="en-US" sz="700" dirty="0">
                <a:effectLst/>
              </a:rPr>
              <a:t> </a:t>
            </a:r>
          </a:p>
        </p:txBody>
      </p:sp>
      <p:pic>
        <p:nvPicPr>
          <p:cNvPr id="1030" name="Picture 6" descr="Tips voor het implementeren van een enquête">
            <a:extLst>
              <a:ext uri="{FF2B5EF4-FFF2-40B4-BE49-F238E27FC236}">
                <a16:creationId xmlns:a16="http://schemas.microsoft.com/office/drawing/2014/main" id="{FE093A20-5007-D01C-6380-57B44A5C1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27" y="1790512"/>
            <a:ext cx="3969458" cy="359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826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al meer uit je evaluatie met sjablonen! - De Onderwijsspiegel">
            <a:extLst>
              <a:ext uri="{FF2B5EF4-FFF2-40B4-BE49-F238E27FC236}">
                <a16:creationId xmlns:a16="http://schemas.microsoft.com/office/drawing/2014/main" id="{E793B20D-3524-E4D3-FC82-59EE49CD4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34" r="30344" b="-1"/>
          <a:stretch>
            <a:fillRect/>
          </a:stretch>
        </p:blipFill>
        <p:spPr bwMode="auto">
          <a:xfrm>
            <a:off x="820198" y="809243"/>
            <a:ext cx="3639312" cy="523951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1">
            <a:extLst>
              <a:ext uri="{FF2B5EF4-FFF2-40B4-BE49-F238E27FC236}">
                <a16:creationId xmlns:a16="http://schemas.microsoft.com/office/drawing/2014/main" id="{962334BC-06E8-44A9-3905-DA9AE863CD00}"/>
              </a:ext>
            </a:extLst>
          </p:cNvPr>
          <p:cNvSpPr txBox="1"/>
          <p:nvPr/>
        </p:nvSpPr>
        <p:spPr>
          <a:xfrm>
            <a:off x="5822066" y="937549"/>
            <a:ext cx="5714807" cy="5033483"/>
          </a:xfrm>
          <a:prstGeom prst="rect">
            <a:avLst/>
          </a:prstGeom>
        </p:spPr>
        <p:txBody>
          <a:bodyPr rot="0" spcFirstLastPara="0" vert="horz" lIns="91440" tIns="45720" rIns="91440" bIns="45720" numCol="1" spcCol="0" rtlCol="0" fromWordArt="0" anchorCtr="0" forceAA="0" compatLnSpc="1">
            <a:prstTxWarp prst="textNoShape">
              <a:avLst/>
            </a:prstTxWarp>
            <a:noAutofit/>
          </a:bodyPr>
          <a:lstStyle/>
          <a:p>
            <a:pPr algn="ctr" defTabSz="914400">
              <a:lnSpc>
                <a:spcPct val="90000"/>
              </a:lnSpc>
              <a:spcAft>
                <a:spcPts val="600"/>
              </a:spcAft>
              <a:buClr>
                <a:schemeClr val="tx1">
                  <a:lumMod val="85000"/>
                  <a:lumOff val="15000"/>
                </a:schemeClr>
              </a:buClr>
            </a:pPr>
            <a:r>
              <a:rPr lang="en-US" sz="2500" b="1" dirty="0">
                <a:effectLst/>
                <a:latin typeface="Arial" panose="020B0604020202020204" pitchFamily="34" charset="0"/>
                <a:cs typeface="Arial" panose="020B0604020202020204" pitchFamily="34" charset="0"/>
              </a:rPr>
              <a:t>NA-ENQUÊTE</a:t>
            </a:r>
          </a:p>
          <a:p>
            <a:pPr algn="ctr" defTabSz="914400">
              <a:lnSpc>
                <a:spcPct val="90000"/>
              </a:lnSpc>
              <a:spcAft>
                <a:spcPts val="600"/>
              </a:spcAft>
              <a:buClr>
                <a:schemeClr val="tx1">
                  <a:lumMod val="85000"/>
                  <a:lumOff val="15000"/>
                </a:schemeClr>
              </a:buClr>
            </a:pPr>
            <a:endParaRPr lang="en-US" b="1" dirty="0">
              <a:effectLst/>
              <a:latin typeface="Arial" panose="020B0604020202020204" pitchFamily="34" charset="0"/>
              <a:cs typeface="Arial" panose="020B0604020202020204" pitchFamily="34" charset="0"/>
            </a:endParaRPr>
          </a:p>
          <a:p>
            <a:pPr defTabSz="914400">
              <a:lnSpc>
                <a:spcPct val="90000"/>
              </a:lnSpc>
              <a:spcAft>
                <a:spcPts val="600"/>
              </a:spcAft>
              <a:buClr>
                <a:schemeClr val="tx1">
                  <a:lumMod val="85000"/>
                  <a:lumOff val="15000"/>
                </a:schemeClr>
              </a:buClr>
            </a:pPr>
            <a:endParaRPr lang="en-US" sz="1200" b="1" dirty="0">
              <a:effectLst/>
              <a:latin typeface="Arial" panose="020B0604020202020204" pitchFamily="34" charset="0"/>
              <a:cs typeface="Arial" panose="020B0604020202020204" pitchFamily="34" charset="0"/>
            </a:endParaRP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1. In </a:t>
            </a:r>
            <a:r>
              <a:rPr lang="en-US" sz="1200" dirty="0" err="1">
                <a:effectLst/>
                <a:latin typeface="Arial" panose="020B0604020202020204" pitchFamily="34" charset="0"/>
                <a:cs typeface="Arial" panose="020B0604020202020204" pitchFamily="34" charset="0"/>
              </a:rPr>
              <a:t>hoeverre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begrijp</a:t>
            </a:r>
            <a:r>
              <a:rPr lang="en-US" sz="1200" dirty="0">
                <a:effectLst/>
                <a:latin typeface="Arial" panose="020B0604020202020204" pitchFamily="34" charset="0"/>
                <a:cs typeface="Arial" panose="020B0604020202020204" pitchFamily="34" charset="0"/>
              </a:rPr>
              <a:t> je nu </a:t>
            </a:r>
            <a:r>
              <a:rPr lang="en-US" sz="1200" dirty="0" err="1">
                <a:effectLst/>
                <a:latin typeface="Arial" panose="020B0604020202020204" pitchFamily="34" charset="0"/>
                <a:cs typeface="Arial" panose="020B0604020202020204" pitchFamily="34" charset="0"/>
              </a:rPr>
              <a:t>meer</a:t>
            </a:r>
            <a:r>
              <a:rPr lang="en-US" sz="1200" dirty="0">
                <a:effectLst/>
                <a:latin typeface="Arial" panose="020B0604020202020204" pitchFamily="34" charset="0"/>
                <a:cs typeface="Arial" panose="020B0604020202020204" pitchFamily="34" charset="0"/>
              </a:rPr>
              <a:t> van de </a:t>
            </a:r>
            <a:r>
              <a:rPr lang="en-US" sz="1200" dirty="0" err="1">
                <a:effectLst/>
                <a:latin typeface="Arial" panose="020B0604020202020204" pitchFamily="34" charset="0"/>
                <a:cs typeface="Arial" panose="020B0604020202020204" pitchFamily="34" charset="0"/>
              </a:rPr>
              <a:t>Colombiaanse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cultuur</a:t>
            </a:r>
            <a:r>
              <a:rPr lang="en-US" sz="1200" dirty="0">
                <a:effectLst/>
                <a:latin typeface="Arial" panose="020B0604020202020204" pitchFamily="34" charset="0"/>
                <a:cs typeface="Arial" panose="020B0604020202020204" pitchFamily="34" charset="0"/>
              </a:rPr>
              <a:t> dan </a:t>
            </a:r>
            <a:r>
              <a:rPr lang="en-US" sz="1200" dirty="0" err="1">
                <a:effectLst/>
                <a:latin typeface="Arial" panose="020B0604020202020204" pitchFamily="34" charset="0"/>
                <a:cs typeface="Arial" panose="020B0604020202020204" pitchFamily="34" charset="0"/>
              </a:rPr>
              <a:t>voor</a:t>
            </a:r>
            <a:r>
              <a:rPr lang="en-US" sz="1200" dirty="0">
                <a:effectLst/>
                <a:latin typeface="Arial" panose="020B0604020202020204" pitchFamily="34" charset="0"/>
                <a:cs typeface="Arial" panose="020B0604020202020204" pitchFamily="34" charset="0"/>
              </a:rPr>
              <a:t> het festival?</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   ☐ Veel </a:t>
            </a:r>
            <a:r>
              <a:rPr lang="en-US" sz="1200" dirty="0" err="1">
                <a:effectLst/>
                <a:latin typeface="Arial" panose="020B0604020202020204" pitchFamily="34" charset="0"/>
                <a:cs typeface="Arial" panose="020B0604020202020204" pitchFamily="34" charset="0"/>
              </a:rPr>
              <a:t>meer</a:t>
            </a:r>
            <a:r>
              <a:rPr lang="en-US" sz="1200" dirty="0">
                <a:effectLst/>
                <a:latin typeface="Arial" panose="020B0604020202020204" pitchFamily="34" charset="0"/>
                <a:cs typeface="Arial" panose="020B0604020202020204" pitchFamily="34" charset="0"/>
              </a:rPr>
              <a:t>    ☐ </a:t>
            </a:r>
            <a:r>
              <a:rPr lang="en-US" sz="1200" dirty="0" err="1">
                <a:effectLst/>
                <a:latin typeface="Arial" panose="020B0604020202020204" pitchFamily="34" charset="0"/>
                <a:cs typeface="Arial" panose="020B0604020202020204" pitchFamily="34" charset="0"/>
              </a:rPr>
              <a:t>Iets</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meer</a:t>
            </a:r>
            <a:r>
              <a:rPr lang="en-US" sz="1200" dirty="0">
                <a:effectLst/>
                <a:latin typeface="Arial" panose="020B0604020202020204" pitchFamily="34" charset="0"/>
                <a:cs typeface="Arial" panose="020B0604020202020204" pitchFamily="34" charset="0"/>
              </a:rPr>
              <a:t>    ☐ Ongeveer </a:t>
            </a:r>
            <a:r>
              <a:rPr lang="en-US" sz="1200" dirty="0" err="1">
                <a:effectLst/>
                <a:latin typeface="Arial" panose="020B0604020202020204" pitchFamily="34" charset="0"/>
                <a:cs typeface="Arial" panose="020B0604020202020204" pitchFamily="34" charset="0"/>
              </a:rPr>
              <a:t>hetzelfde</a:t>
            </a:r>
            <a:r>
              <a:rPr lang="en-US" sz="1200" dirty="0">
                <a:effectLst/>
                <a:latin typeface="Arial" panose="020B0604020202020204" pitchFamily="34" charset="0"/>
                <a:cs typeface="Arial" panose="020B0604020202020204" pitchFamily="34" charset="0"/>
              </a:rPr>
              <a:t>    ☐ Minder</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2. Hoe </a:t>
            </a:r>
            <a:r>
              <a:rPr lang="en-US" sz="1200" dirty="0" err="1">
                <a:effectLst/>
                <a:latin typeface="Arial" panose="020B0604020202020204" pitchFamily="34" charset="0"/>
                <a:cs typeface="Arial" panose="020B0604020202020204" pitchFamily="34" charset="0"/>
              </a:rPr>
              <a:t>leuk</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vond</a:t>
            </a:r>
            <a:r>
              <a:rPr lang="en-US" sz="1200" dirty="0">
                <a:effectLst/>
                <a:latin typeface="Arial" panose="020B0604020202020204" pitchFamily="34" charset="0"/>
                <a:cs typeface="Arial" panose="020B0604020202020204" pitchFamily="34" charset="0"/>
              </a:rPr>
              <a:t> je het om via </a:t>
            </a:r>
            <a:r>
              <a:rPr lang="en-US" sz="1200" dirty="0" err="1">
                <a:effectLst/>
                <a:latin typeface="Arial" panose="020B0604020202020204" pitchFamily="34" charset="0"/>
                <a:cs typeface="Arial" panose="020B0604020202020204" pitchFamily="34" charset="0"/>
              </a:rPr>
              <a:t>cultuur</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muziek</a:t>
            </a:r>
            <a:r>
              <a:rPr lang="en-US" sz="1200" dirty="0">
                <a:effectLst/>
                <a:latin typeface="Arial" panose="020B0604020202020204" pitchFamily="34" charset="0"/>
                <a:cs typeface="Arial" panose="020B0604020202020204" pitchFamily="34" charset="0"/>
              </a:rPr>
              <a:t>, dans, eten) Spaans </a:t>
            </a:r>
            <a:r>
              <a:rPr lang="en-US" sz="1200" dirty="0" err="1">
                <a:effectLst/>
                <a:latin typeface="Arial" panose="020B0604020202020204" pitchFamily="34" charset="0"/>
                <a:cs typeface="Arial" panose="020B0604020202020204" pitchFamily="34" charset="0"/>
              </a:rPr>
              <a:t>te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leren</a:t>
            </a:r>
            <a:r>
              <a:rPr lang="en-US" sz="1200" dirty="0">
                <a:effectLst/>
                <a:latin typeface="Arial" panose="020B0604020202020204" pitchFamily="34" charset="0"/>
                <a:cs typeface="Arial" panose="020B0604020202020204" pitchFamily="34" charset="0"/>
              </a:rPr>
              <a:t>?</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   ☐ Heel </a:t>
            </a:r>
            <a:r>
              <a:rPr lang="en-US" sz="1200" dirty="0" err="1">
                <a:effectLst/>
                <a:latin typeface="Arial" panose="020B0604020202020204" pitchFamily="34" charset="0"/>
                <a:cs typeface="Arial" panose="020B0604020202020204" pitchFamily="34" charset="0"/>
              </a:rPr>
              <a:t>leuk</a:t>
            </a:r>
            <a:r>
              <a:rPr lang="en-US" sz="1200" dirty="0">
                <a:effectLst/>
                <a:latin typeface="Arial" panose="020B0604020202020204" pitchFamily="34" charset="0"/>
                <a:cs typeface="Arial" panose="020B0604020202020204" pitchFamily="34" charset="0"/>
              </a:rPr>
              <a:t>    ☐ Leuk    ☐ </a:t>
            </a:r>
            <a:r>
              <a:rPr lang="en-US" sz="1200" dirty="0" err="1">
                <a:effectLst/>
                <a:latin typeface="Arial" panose="020B0604020202020204" pitchFamily="34" charset="0"/>
                <a:cs typeface="Arial" panose="020B0604020202020204" pitchFamily="34" charset="0"/>
              </a:rPr>
              <a:t>Neutraal</a:t>
            </a:r>
            <a:r>
              <a:rPr lang="en-US" sz="1200" dirty="0">
                <a:effectLst/>
                <a:latin typeface="Arial" panose="020B0604020202020204" pitchFamily="34" charset="0"/>
                <a:cs typeface="Arial" panose="020B0604020202020204" pitchFamily="34" charset="0"/>
              </a:rPr>
              <a:t>    ☐ </a:t>
            </a:r>
            <a:r>
              <a:rPr lang="en-US" sz="1200" dirty="0" err="1">
                <a:effectLst/>
                <a:latin typeface="Arial" panose="020B0604020202020204" pitchFamily="34" charset="0"/>
                <a:cs typeface="Arial" panose="020B0604020202020204" pitchFamily="34" charset="0"/>
              </a:rPr>
              <a:t>Niet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leuk</a:t>
            </a:r>
            <a:endParaRPr lang="en-US" sz="1200" dirty="0">
              <a:effectLst/>
              <a:latin typeface="Arial" panose="020B0604020202020204" pitchFamily="34" charset="0"/>
              <a:cs typeface="Arial" panose="020B0604020202020204" pitchFamily="34" charset="0"/>
            </a:endParaRP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3. Voel je je </a:t>
            </a:r>
            <a:r>
              <a:rPr lang="en-US" sz="1200" dirty="0" err="1">
                <a:effectLst/>
                <a:latin typeface="Arial" panose="020B0604020202020204" pitchFamily="34" charset="0"/>
                <a:cs typeface="Arial" panose="020B0604020202020204" pitchFamily="34" charset="0"/>
              </a:rPr>
              <a:t>meer</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gemotiveerd</a:t>
            </a:r>
            <a:r>
              <a:rPr lang="en-US" sz="1200" dirty="0">
                <a:effectLst/>
                <a:latin typeface="Arial" panose="020B0604020202020204" pitchFamily="34" charset="0"/>
                <a:cs typeface="Arial" panose="020B0604020202020204" pitchFamily="34" charset="0"/>
              </a:rPr>
              <a:t> om Spaans </a:t>
            </a:r>
            <a:r>
              <a:rPr lang="en-US" sz="1200" dirty="0" err="1">
                <a:effectLst/>
                <a:latin typeface="Arial" panose="020B0604020202020204" pitchFamily="34" charset="0"/>
                <a:cs typeface="Arial" panose="020B0604020202020204" pitchFamily="34" charset="0"/>
              </a:rPr>
              <a:t>te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leren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na</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deze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ervaring</a:t>
            </a:r>
            <a:r>
              <a:rPr lang="en-US" sz="1200" dirty="0">
                <a:effectLst/>
                <a:latin typeface="Arial" panose="020B0604020202020204" pitchFamily="34" charset="0"/>
                <a:cs typeface="Arial" panose="020B0604020202020204" pitchFamily="34" charset="0"/>
              </a:rPr>
              <a:t>?</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   ☐ Ja, </a:t>
            </a:r>
            <a:r>
              <a:rPr lang="en-US" sz="1200" dirty="0" err="1">
                <a:effectLst/>
                <a:latin typeface="Arial" panose="020B0604020202020204" pitchFamily="34" charset="0"/>
                <a:cs typeface="Arial" panose="020B0604020202020204" pitchFamily="34" charset="0"/>
              </a:rPr>
              <a:t>veel</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meer</a:t>
            </a:r>
            <a:r>
              <a:rPr lang="en-US" sz="1200" dirty="0">
                <a:effectLst/>
                <a:latin typeface="Arial" panose="020B0604020202020204" pitchFamily="34" charset="0"/>
                <a:cs typeface="Arial" panose="020B0604020202020204" pitchFamily="34" charset="0"/>
              </a:rPr>
              <a:t>    ☐ Een </a:t>
            </a:r>
            <a:r>
              <a:rPr lang="en-US" sz="1200" dirty="0" err="1">
                <a:effectLst/>
                <a:latin typeface="Arial" panose="020B0604020202020204" pitchFamily="34" charset="0"/>
                <a:cs typeface="Arial" panose="020B0604020202020204" pitchFamily="34" charset="0"/>
              </a:rPr>
              <a:t>beetje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meer</a:t>
            </a:r>
            <a:r>
              <a:rPr lang="en-US" sz="1200" dirty="0">
                <a:effectLst/>
                <a:latin typeface="Arial" panose="020B0604020202020204" pitchFamily="34" charset="0"/>
                <a:cs typeface="Arial" panose="020B0604020202020204" pitchFamily="34" charset="0"/>
              </a:rPr>
              <a:t>    ☐ </a:t>
            </a:r>
            <a:r>
              <a:rPr lang="en-US" sz="1200" dirty="0" err="1">
                <a:effectLst/>
                <a:latin typeface="Arial" panose="020B0604020202020204" pitchFamily="34" charset="0"/>
                <a:cs typeface="Arial" panose="020B0604020202020204" pitchFamily="34" charset="0"/>
              </a:rPr>
              <a:t>Onveranderd</a:t>
            </a:r>
            <a:r>
              <a:rPr lang="en-US" sz="1200" dirty="0">
                <a:effectLst/>
                <a:latin typeface="Arial" panose="020B0604020202020204" pitchFamily="34" charset="0"/>
                <a:cs typeface="Arial" panose="020B0604020202020204" pitchFamily="34" charset="0"/>
              </a:rPr>
              <a:t>    ☐ Minder</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4. Welke </a:t>
            </a:r>
            <a:r>
              <a:rPr lang="en-US" sz="1200" dirty="0" err="1">
                <a:effectLst/>
                <a:latin typeface="Arial" panose="020B0604020202020204" pitchFamily="34" charset="0"/>
                <a:cs typeface="Arial" panose="020B0604020202020204" pitchFamily="34" charset="0"/>
              </a:rPr>
              <a:t>activiteit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vond</a:t>
            </a:r>
            <a:r>
              <a:rPr lang="en-US" sz="1200" dirty="0">
                <a:effectLst/>
                <a:latin typeface="Arial" panose="020B0604020202020204" pitchFamily="34" charset="0"/>
                <a:cs typeface="Arial" panose="020B0604020202020204" pitchFamily="34" charset="0"/>
              </a:rPr>
              <a:t> je het </a:t>
            </a:r>
            <a:r>
              <a:rPr lang="en-US" sz="1200" dirty="0" err="1">
                <a:effectLst/>
                <a:latin typeface="Arial" panose="020B0604020202020204" pitchFamily="34" charset="0"/>
                <a:cs typeface="Arial" panose="020B0604020202020204" pitchFamily="34" charset="0"/>
              </a:rPr>
              <a:t>meest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leerzaam</a:t>
            </a:r>
            <a:r>
              <a:rPr lang="en-US" sz="1200" dirty="0">
                <a:effectLst/>
                <a:latin typeface="Arial" panose="020B0604020202020204" pitchFamily="34" charset="0"/>
                <a:cs typeface="Arial" panose="020B0604020202020204" pitchFamily="34" charset="0"/>
              </a:rPr>
              <a:t>?</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   ☐ </a:t>
            </a:r>
            <a:r>
              <a:rPr lang="en-US" sz="1200" dirty="0" err="1">
                <a:effectLst/>
                <a:latin typeface="Arial" panose="020B0604020202020204" pitchFamily="34" charset="0"/>
                <a:cs typeface="Arial" panose="020B0604020202020204" pitchFamily="34" charset="0"/>
              </a:rPr>
              <a:t>Dansworkshop</a:t>
            </a:r>
            <a:r>
              <a:rPr lang="en-US" sz="1200" dirty="0">
                <a:effectLst/>
                <a:latin typeface="Arial" panose="020B0604020202020204" pitchFamily="34" charset="0"/>
                <a:cs typeface="Arial" panose="020B0604020202020204" pitchFamily="34" charset="0"/>
              </a:rPr>
              <a:t>    ☐ Challenge-</a:t>
            </a:r>
            <a:r>
              <a:rPr lang="en-US" sz="1200" dirty="0" err="1">
                <a:effectLst/>
                <a:latin typeface="Arial" panose="020B0604020202020204" pitchFamily="34" charset="0"/>
                <a:cs typeface="Arial" panose="020B0604020202020204" pitchFamily="34" charset="0"/>
              </a:rPr>
              <a:t>formulier</a:t>
            </a:r>
            <a:r>
              <a:rPr lang="en-US" sz="1200" dirty="0">
                <a:effectLst/>
                <a:latin typeface="Arial" panose="020B0604020202020204" pitchFamily="34" charset="0"/>
                <a:cs typeface="Arial" panose="020B0604020202020204" pitchFamily="34" charset="0"/>
              </a:rPr>
              <a:t>    ☐ </a:t>
            </a:r>
            <a:r>
              <a:rPr lang="en-US" sz="1200" dirty="0" err="1">
                <a:effectLst/>
                <a:latin typeface="Arial" panose="020B0604020202020204" pitchFamily="34" charset="0"/>
                <a:cs typeface="Arial" panose="020B0604020202020204" pitchFamily="34" charset="0"/>
              </a:rPr>
              <a:t>Kookmoment</a:t>
            </a:r>
            <a:r>
              <a:rPr lang="en-US" sz="1200" dirty="0">
                <a:effectLst/>
                <a:latin typeface="Arial" panose="020B0604020202020204" pitchFamily="34" charset="0"/>
                <a:cs typeface="Arial" panose="020B0604020202020204" pitchFamily="34" charset="0"/>
              </a:rPr>
              <a:t>/eten    ☐ </a:t>
            </a:r>
            <a:r>
              <a:rPr lang="en-US" sz="1200" dirty="0" err="1">
                <a:effectLst/>
                <a:latin typeface="Arial" panose="020B0604020202020204" pitchFamily="34" charset="0"/>
                <a:cs typeface="Arial" panose="020B0604020202020204" pitchFamily="34" charset="0"/>
              </a:rPr>
              <a:t>Gesprekken</a:t>
            </a:r>
            <a:r>
              <a:rPr lang="en-US" sz="1200" dirty="0">
                <a:effectLst/>
                <a:latin typeface="Arial" panose="020B0604020202020204" pitchFamily="34" charset="0"/>
                <a:cs typeface="Arial" panose="020B0604020202020204" pitchFamily="34" charset="0"/>
              </a:rPr>
              <a:t> met locals    ☐ Anders: ……………</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5. Welke </a:t>
            </a:r>
            <a:r>
              <a:rPr lang="en-US" sz="1200" dirty="0" err="1">
                <a:effectLst/>
                <a:latin typeface="Arial" panose="020B0604020202020204" pitchFamily="34" charset="0"/>
                <a:cs typeface="Arial" panose="020B0604020202020204" pitchFamily="34" charset="0"/>
              </a:rPr>
              <a:t>culturele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kennis</a:t>
            </a:r>
            <a:r>
              <a:rPr lang="en-US" sz="1200" dirty="0">
                <a:effectLst/>
                <a:latin typeface="Arial" panose="020B0604020202020204" pitchFamily="34" charset="0"/>
                <a:cs typeface="Arial" panose="020B0604020202020204" pitchFamily="34" charset="0"/>
              </a:rPr>
              <a:t> of </a:t>
            </a:r>
            <a:r>
              <a:rPr lang="en-US" sz="1200" dirty="0" err="1">
                <a:effectLst/>
                <a:latin typeface="Arial" panose="020B0604020202020204" pitchFamily="34" charset="0"/>
                <a:cs typeface="Arial" panose="020B0604020202020204" pitchFamily="34" charset="0"/>
              </a:rPr>
              <a:t>ervaring</a:t>
            </a:r>
            <a:r>
              <a:rPr lang="en-US" sz="1200" dirty="0">
                <a:effectLst/>
                <a:latin typeface="Arial" panose="020B0604020202020204" pitchFamily="34" charset="0"/>
                <a:cs typeface="Arial" panose="020B0604020202020204" pitchFamily="34" charset="0"/>
              </a:rPr>
              <a:t> neem je mee </a:t>
            </a:r>
            <a:r>
              <a:rPr lang="en-US" sz="1200" dirty="0" err="1">
                <a:effectLst/>
                <a:latin typeface="Arial" panose="020B0604020202020204" pitchFamily="34" charset="0"/>
                <a:cs typeface="Arial" panose="020B0604020202020204" pitchFamily="34" charset="0"/>
              </a:rPr>
              <a:t>uit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dit</a:t>
            </a:r>
            <a:r>
              <a:rPr lang="en-US" sz="1200" dirty="0">
                <a:effectLst/>
                <a:latin typeface="Arial" panose="020B0604020202020204" pitchFamily="34" charset="0"/>
                <a:cs typeface="Arial" panose="020B0604020202020204" pitchFamily="34" charset="0"/>
              </a:rPr>
              <a:t> project?</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   (Open </a:t>
            </a:r>
            <a:r>
              <a:rPr lang="en-US" sz="1200" dirty="0" err="1">
                <a:effectLst/>
                <a:latin typeface="Arial" panose="020B0604020202020204" pitchFamily="34" charset="0"/>
                <a:cs typeface="Arial" panose="020B0604020202020204" pitchFamily="34" charset="0"/>
              </a:rPr>
              <a:t>vraag</a:t>
            </a:r>
            <a:r>
              <a:rPr lang="en-US" sz="1200" dirty="0">
                <a:effectLst/>
                <a:latin typeface="Arial" panose="020B0604020202020204" pitchFamily="34" charset="0"/>
                <a:cs typeface="Arial" panose="020B0604020202020204" pitchFamily="34" charset="0"/>
              </a:rPr>
              <a:t>)</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6. Zou je in de </a:t>
            </a:r>
            <a:r>
              <a:rPr lang="en-US" sz="1200" dirty="0" err="1">
                <a:effectLst/>
                <a:latin typeface="Arial" panose="020B0604020202020204" pitchFamily="34" charset="0"/>
                <a:cs typeface="Arial" panose="020B0604020202020204" pitchFamily="34" charset="0"/>
              </a:rPr>
              <a:t>toekomst</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opnieuw</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willen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deelnemen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aan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een</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vergelijkbare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culturele</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activiteit</a:t>
            </a:r>
            <a:r>
              <a:rPr lang="en-US" sz="1200" dirty="0">
                <a:effectLst/>
                <a:latin typeface="Arial" panose="020B0604020202020204" pitchFamily="34" charset="0"/>
                <a:cs typeface="Arial" panose="020B0604020202020204" pitchFamily="34" charset="0"/>
              </a:rPr>
              <a:t>?</a:t>
            </a:r>
          </a:p>
          <a:p>
            <a:pPr defTabSz="914400">
              <a:lnSpc>
                <a:spcPct val="90000"/>
              </a:lnSpc>
              <a:spcAft>
                <a:spcPts val="600"/>
              </a:spcAft>
              <a:buClr>
                <a:schemeClr val="tx1">
                  <a:lumMod val="85000"/>
                  <a:lumOff val="15000"/>
                </a:schemeClr>
              </a:buClr>
            </a:pPr>
            <a:r>
              <a:rPr lang="en-US" sz="1200" dirty="0">
                <a:effectLst/>
                <a:latin typeface="Arial" panose="020B0604020202020204" pitchFamily="34" charset="0"/>
                <a:cs typeface="Arial" panose="020B0604020202020204" pitchFamily="34" charset="0"/>
              </a:rPr>
              <a:t>   ☐ Ja    ☐ </a:t>
            </a:r>
            <a:r>
              <a:rPr lang="en-US" sz="1200" dirty="0" err="1">
                <a:effectLst/>
                <a:latin typeface="Arial" panose="020B0604020202020204" pitchFamily="34" charset="0"/>
                <a:cs typeface="Arial" panose="020B0604020202020204" pitchFamily="34" charset="0"/>
              </a:rPr>
              <a:t>Misschien</a:t>
            </a:r>
            <a:r>
              <a:rPr lang="en-US" sz="1200" dirty="0">
                <a:effectLst/>
                <a:latin typeface="Arial" panose="020B0604020202020204" pitchFamily="34" charset="0"/>
                <a:cs typeface="Arial" panose="020B0604020202020204" pitchFamily="34" charset="0"/>
              </a:rPr>
              <a:t>    ☐ Nee</a:t>
            </a:r>
          </a:p>
        </p:txBody>
      </p:sp>
    </p:spTree>
    <p:extLst>
      <p:ext uri="{BB962C8B-B14F-4D97-AF65-F5344CB8AC3E}">
        <p14:creationId xmlns:p14="http://schemas.microsoft.com/office/powerpoint/2010/main" val="99010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9F27C14A-C46F-876F-20F1-FB4E540B6EFD}"/>
              </a:ext>
            </a:extLst>
          </p:cNvPr>
          <p:cNvSpPr txBox="1"/>
          <p:nvPr/>
        </p:nvSpPr>
        <p:spPr>
          <a:xfrm>
            <a:off x="6579450" y="727627"/>
            <a:ext cx="4957553" cy="1645920"/>
          </a:xfrm>
          <a:prstGeom prst="rect">
            <a:avLst/>
          </a:prstGeom>
        </p:spPr>
        <p:txBody>
          <a:bodyPr vert="horz" lIns="91440" tIns="45720" rIns="91440" bIns="45720" rtlCol="0" anchor="ctr">
            <a:normAutofit/>
          </a:bodyPr>
          <a:lstStyle/>
          <a:p>
            <a:pPr algn="ctr" defTabSz="914400">
              <a:lnSpc>
                <a:spcPct val="90000"/>
              </a:lnSpc>
              <a:spcBef>
                <a:spcPct val="0"/>
              </a:spcBef>
              <a:spcAft>
                <a:spcPts val="1500"/>
              </a:spcAft>
            </a:pPr>
            <a:r>
              <a:rPr lang="en-US" sz="2500" b="1" dirty="0" err="1">
                <a:solidFill>
                  <a:schemeClr val="tx1">
                    <a:lumMod val="85000"/>
                    <a:lumOff val="15000"/>
                  </a:schemeClr>
                </a:solidFill>
                <a:latin typeface="+mj-lt"/>
              </a:rPr>
              <a:t>Enquêteresultaten</a:t>
            </a:r>
            <a:r>
              <a:rPr lang="en-US" sz="2500" b="1" dirty="0">
                <a:solidFill>
                  <a:schemeClr val="tx1">
                    <a:lumMod val="85000"/>
                    <a:lumOff val="15000"/>
                  </a:schemeClr>
                </a:solidFill>
                <a:latin typeface="+mj-lt"/>
              </a:rPr>
              <a:t> – Voor </a:t>
            </a:r>
            <a:r>
              <a:rPr lang="en-US" sz="2500" b="1" dirty="0" err="1">
                <a:solidFill>
                  <a:schemeClr val="tx1">
                    <a:lumMod val="85000"/>
                    <a:lumOff val="15000"/>
                  </a:schemeClr>
                </a:solidFill>
                <a:latin typeface="+mj-lt"/>
              </a:rPr>
              <a:t>en</a:t>
            </a:r>
            <a:r>
              <a:rPr lang="en-US" sz="2500" b="1" dirty="0">
                <a:solidFill>
                  <a:schemeClr val="tx1">
                    <a:lumMod val="85000"/>
                    <a:lumOff val="15000"/>
                  </a:schemeClr>
                </a:solidFill>
                <a:latin typeface="+mj-lt"/>
              </a:rPr>
              <a:t> Na Festival Colombia</a:t>
            </a:r>
          </a:p>
        </p:txBody>
      </p:sp>
      <p:sp>
        <p:nvSpPr>
          <p:cNvPr id="12" name="Rechthoek 11">
            <a:extLst>
              <a:ext uri="{FF2B5EF4-FFF2-40B4-BE49-F238E27FC236}">
                <a16:creationId xmlns:a16="http://schemas.microsoft.com/office/drawing/2014/main" id="{BF7362F9-B5CD-E144-A46E-1107771C99C7}"/>
              </a:ext>
            </a:extLst>
          </p:cNvPr>
          <p:cNvSpPr/>
          <p:nvPr/>
        </p:nvSpPr>
        <p:spPr>
          <a:xfrm>
            <a:off x="6587817" y="2834563"/>
            <a:ext cx="4957554" cy="28906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indent="-182880" defTabSz="914400">
              <a:spcAft>
                <a:spcPts val="600"/>
              </a:spcAft>
              <a:buClr>
                <a:schemeClr val="tx1">
                  <a:lumMod val="85000"/>
                  <a:lumOff val="15000"/>
                </a:schemeClr>
              </a:buClr>
              <a:buFont typeface="Garamond" pitchFamily="18" charset="0"/>
              <a:buChar char="◦"/>
            </a:pPr>
            <a:r>
              <a:rPr lang="en-US">
                <a:solidFill>
                  <a:schemeClr val="tx1"/>
                </a:solidFill>
              </a:rPr>
              <a:t>Hieronder staan de gemiddelde scores van studenten vóór en na het Festival Colombia. Deze resultaten geven inzicht in de impact van het project op hun culturele kennis, motivatie en taalbeleving.</a:t>
            </a:r>
          </a:p>
        </p:txBody>
      </p:sp>
      <p:graphicFrame>
        <p:nvGraphicFramePr>
          <p:cNvPr id="13" name="Tabel 12">
            <a:extLst>
              <a:ext uri="{FF2B5EF4-FFF2-40B4-BE49-F238E27FC236}">
                <a16:creationId xmlns:a16="http://schemas.microsoft.com/office/drawing/2014/main" id="{24C851EA-77EB-E84B-4366-664C2BE0D008}"/>
              </a:ext>
            </a:extLst>
          </p:cNvPr>
          <p:cNvGraphicFramePr>
            <a:graphicFrameLocks noGrp="1"/>
          </p:cNvGraphicFramePr>
          <p:nvPr/>
        </p:nvGraphicFramePr>
        <p:xfrm>
          <a:off x="1330672" y="1206902"/>
          <a:ext cx="4161129" cy="4457008"/>
        </p:xfrm>
        <a:graphic>
          <a:graphicData uri="http://schemas.openxmlformats.org/drawingml/2006/table">
            <a:tbl>
              <a:tblPr firstRow="1" firstCol="1" bandRow="1">
                <a:tableStyleId>{5C22544A-7EE6-4342-B048-85BDC9FD1C3A}</a:tableStyleId>
              </a:tblPr>
              <a:tblGrid>
                <a:gridCol w="1629983">
                  <a:extLst>
                    <a:ext uri="{9D8B030D-6E8A-4147-A177-3AD203B41FA5}">
                      <a16:colId xmlns:a16="http://schemas.microsoft.com/office/drawing/2014/main" val="2450577338"/>
                    </a:ext>
                  </a:extLst>
                </a:gridCol>
                <a:gridCol w="1265573">
                  <a:extLst>
                    <a:ext uri="{9D8B030D-6E8A-4147-A177-3AD203B41FA5}">
                      <a16:colId xmlns:a16="http://schemas.microsoft.com/office/drawing/2014/main" val="2307861288"/>
                    </a:ext>
                  </a:extLst>
                </a:gridCol>
                <a:gridCol w="1265573">
                  <a:extLst>
                    <a:ext uri="{9D8B030D-6E8A-4147-A177-3AD203B41FA5}">
                      <a16:colId xmlns:a16="http://schemas.microsoft.com/office/drawing/2014/main" val="3659132807"/>
                    </a:ext>
                  </a:extLst>
                </a:gridCol>
              </a:tblGrid>
              <a:tr h="471600">
                <a:tc>
                  <a:txBody>
                    <a:bodyPr/>
                    <a:lstStyle/>
                    <a:p>
                      <a:pPr>
                        <a:buNone/>
                      </a:pPr>
                      <a:r>
                        <a:rPr lang="en-US" sz="1400">
                          <a:effectLst/>
                        </a:rPr>
                        <a:t>Onderdeel</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Gemiddelde score vóór</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Gemiddelde score na</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3341628564"/>
                  </a:ext>
                </a:extLst>
              </a:tr>
              <a:tr h="684207">
                <a:tc>
                  <a:txBody>
                    <a:bodyPr/>
                    <a:lstStyle/>
                    <a:p>
                      <a:pPr>
                        <a:buNone/>
                      </a:pPr>
                      <a:r>
                        <a:rPr lang="en-US" sz="1400">
                          <a:effectLst/>
                        </a:rPr>
                        <a:t>Kennis Colombiaanse cultuur</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2.3</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204172651"/>
                  </a:ext>
                </a:extLst>
              </a:tr>
              <a:tr h="471600">
                <a:tc>
                  <a:txBody>
                    <a:bodyPr/>
                    <a:lstStyle/>
                    <a:p>
                      <a:pPr>
                        <a:buNone/>
                      </a:pPr>
                      <a:r>
                        <a:rPr lang="en-US" sz="1400">
                          <a:effectLst/>
                        </a:rPr>
                        <a:t>Bekendheid gewoonten</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2.3</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2715893103"/>
                  </a:ext>
                </a:extLst>
              </a:tr>
              <a:tr h="258994">
                <a:tc>
                  <a:txBody>
                    <a:bodyPr/>
                    <a:lstStyle/>
                    <a:p>
                      <a:pPr>
                        <a:buNone/>
                      </a:pPr>
                      <a:r>
                        <a:rPr lang="en-US" sz="1400">
                          <a:effectLst/>
                        </a:rPr>
                        <a:t>Interesse cultuur</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2.9</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3593868766"/>
                  </a:ext>
                </a:extLst>
              </a:tr>
              <a:tr h="471600">
                <a:tc>
                  <a:txBody>
                    <a:bodyPr/>
                    <a:lstStyle/>
                    <a:p>
                      <a:pPr>
                        <a:buNone/>
                      </a:pPr>
                      <a:r>
                        <a:rPr lang="en-US" sz="1400">
                          <a:effectLst/>
                        </a:rPr>
                        <a:t>Cultuur helpt bij taal</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3.0</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3310567597"/>
                  </a:ext>
                </a:extLst>
              </a:tr>
              <a:tr h="684207">
                <a:tc>
                  <a:txBody>
                    <a:bodyPr/>
                    <a:lstStyle/>
                    <a:p>
                      <a:pPr>
                        <a:buNone/>
                      </a:pPr>
                      <a:r>
                        <a:rPr lang="en-US" sz="1400">
                          <a:effectLst/>
                        </a:rPr>
                        <a:t>Kennis Colombiaanse cultuur</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3.8</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2180576900"/>
                  </a:ext>
                </a:extLst>
              </a:tr>
              <a:tr h="471600">
                <a:tc>
                  <a:txBody>
                    <a:bodyPr/>
                    <a:lstStyle/>
                    <a:p>
                      <a:pPr>
                        <a:buNone/>
                      </a:pPr>
                      <a:r>
                        <a:rPr lang="en-US" sz="1400">
                          <a:effectLst/>
                        </a:rPr>
                        <a:t>Spaans leren via cultuur leuk</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4.0</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4038577435"/>
                  </a:ext>
                </a:extLst>
              </a:tr>
              <a:tr h="471600">
                <a:tc>
                  <a:txBody>
                    <a:bodyPr/>
                    <a:lstStyle/>
                    <a:p>
                      <a:pPr>
                        <a:buNone/>
                      </a:pPr>
                      <a:r>
                        <a:rPr lang="en-US" sz="1400">
                          <a:effectLst/>
                        </a:rPr>
                        <a:t>Meer motivatie na ervaring</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4.0</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2814887257"/>
                  </a:ext>
                </a:extLst>
              </a:tr>
              <a:tr h="471600">
                <a:tc>
                  <a:txBody>
                    <a:bodyPr/>
                    <a:lstStyle/>
                    <a:p>
                      <a:pPr>
                        <a:buNone/>
                      </a:pPr>
                      <a:r>
                        <a:rPr lang="en-US" sz="1400">
                          <a:effectLst/>
                        </a:rPr>
                        <a:t>Opnieuw deelnemen</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a:effectLst/>
                        </a:rPr>
                        <a:t> </a:t>
                      </a:r>
                      <a:endParaRPr lang="nl-NL"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tc>
                  <a:txBody>
                    <a:bodyPr/>
                    <a:lstStyle/>
                    <a:p>
                      <a:pPr>
                        <a:buNone/>
                      </a:pPr>
                      <a:r>
                        <a:rPr lang="en-US" sz="1400" dirty="0">
                          <a:effectLst/>
                        </a:rPr>
                        <a:t>3.0</a:t>
                      </a:r>
                      <a:endParaRPr lang="nl-NL"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975" marR="86975" marT="0" marB="0"/>
                </a:tc>
                <a:extLst>
                  <a:ext uri="{0D108BD9-81ED-4DB2-BD59-A6C34878D82A}">
                    <a16:rowId xmlns:a16="http://schemas.microsoft.com/office/drawing/2014/main" val="2612579551"/>
                  </a:ext>
                </a:extLst>
              </a:tr>
            </a:tbl>
          </a:graphicData>
        </a:graphic>
      </p:graphicFrame>
      <p:pic>
        <p:nvPicPr>
          <p:cNvPr id="4" name="Audio 3">
            <a:extLst>
              <a:ext uri="{FF2B5EF4-FFF2-40B4-BE49-F238E27FC236}">
                <a16:creationId xmlns:a16="http://schemas.microsoft.com/office/drawing/2014/main" id="{DB07CAE2-347A-396C-6688-1446DE6DB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51142" y="1791255"/>
            <a:ext cx="812800" cy="812800"/>
          </a:xfrm>
          <a:prstGeom prst="rect">
            <a:avLst/>
          </a:prstGeom>
        </p:spPr>
      </p:pic>
    </p:spTree>
    <p:extLst>
      <p:ext uri="{BB962C8B-B14F-4D97-AF65-F5344CB8AC3E}">
        <p14:creationId xmlns:p14="http://schemas.microsoft.com/office/powerpoint/2010/main" val="1414641971"/>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AAB05-5703-A833-8225-9EE9E1779E5C}"/>
              </a:ext>
            </a:extLst>
          </p:cNvPr>
          <p:cNvSpPr>
            <a:spLocks noGrp="1"/>
          </p:cNvSpPr>
          <p:nvPr>
            <p:ph type="title"/>
          </p:nvPr>
        </p:nvSpPr>
        <p:spPr>
          <a:xfrm>
            <a:off x="1066800" y="642594"/>
            <a:ext cx="10058400" cy="1371600"/>
          </a:xfrm>
        </p:spPr>
        <p:txBody>
          <a:bodyPr>
            <a:normAutofit/>
          </a:bodyPr>
          <a:lstStyle/>
          <a:p>
            <a:pPr algn="ctr"/>
            <a:r>
              <a:rPr lang="nl-NL" sz="3000" b="1" dirty="0"/>
              <a:t>Conclusie van de enquête: vóór en na het Festival Colombia</a:t>
            </a:r>
            <a:br>
              <a:rPr lang="nl-NL" sz="3000" b="1" dirty="0"/>
            </a:br>
            <a:endParaRPr lang="nl-NL" sz="3000" dirty="0"/>
          </a:p>
        </p:txBody>
      </p:sp>
      <p:graphicFrame>
        <p:nvGraphicFramePr>
          <p:cNvPr id="16" name="Tijdelijke aanduiding voor inhoud 2">
            <a:extLst>
              <a:ext uri="{FF2B5EF4-FFF2-40B4-BE49-F238E27FC236}">
                <a16:creationId xmlns:a16="http://schemas.microsoft.com/office/drawing/2014/main" id="{3414A2B3-1ECB-D902-3AA1-D5CEC1B3106F}"/>
              </a:ext>
            </a:extLst>
          </p:cNvPr>
          <p:cNvGraphicFramePr>
            <a:graphicFrameLocks noGrp="1"/>
          </p:cNvGraphicFramePr>
          <p:nvPr>
            <p:ph idx="1"/>
          </p:nvPr>
        </p:nvGraphicFramePr>
        <p:xfrm>
          <a:off x="744638" y="1134319"/>
          <a:ext cx="10380562" cy="4241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kstvak 3">
            <a:extLst>
              <a:ext uri="{FF2B5EF4-FFF2-40B4-BE49-F238E27FC236}">
                <a16:creationId xmlns:a16="http://schemas.microsoft.com/office/drawing/2014/main" id="{B495616A-F739-B9B0-CF0F-124205E9A687}"/>
              </a:ext>
            </a:extLst>
          </p:cNvPr>
          <p:cNvSpPr txBox="1"/>
          <p:nvPr/>
        </p:nvSpPr>
        <p:spPr>
          <a:xfrm>
            <a:off x="744638" y="4683420"/>
            <a:ext cx="5530770" cy="1384995"/>
          </a:xfrm>
          <a:prstGeom prst="rect">
            <a:avLst/>
          </a:prstGeom>
          <a:noFill/>
        </p:spPr>
        <p:txBody>
          <a:bodyPr wrap="square" rtlCol="0">
            <a:spAutoFit/>
          </a:bodyPr>
          <a:lstStyle/>
          <a:p>
            <a:r>
              <a:rPr lang="nl-NL" sz="1200" b="1" dirty="0"/>
              <a:t>Opbrengsten in de praktijk:</a:t>
            </a:r>
          </a:p>
          <a:p>
            <a:endParaRPr lang="nl-NL" sz="1200" b="1" dirty="0"/>
          </a:p>
          <a:p>
            <a:pPr lvl="0"/>
            <a:r>
              <a:rPr lang="nl-NL" sz="1200" dirty="0"/>
              <a:t>Groei in culturele kennis en bewustzijn</a:t>
            </a:r>
          </a:p>
          <a:p>
            <a:pPr lvl="0"/>
            <a:r>
              <a:rPr lang="nl-NL" sz="1200" dirty="0"/>
              <a:t>Grote motivatie en enthousiasme voor de taal via cultuur</a:t>
            </a:r>
          </a:p>
          <a:p>
            <a:pPr lvl="0"/>
            <a:r>
              <a:rPr lang="nl-NL" sz="1200" dirty="0"/>
              <a:t>Meer verbondenheid tussen studenten en de Spaanstalige wereld</a:t>
            </a:r>
          </a:p>
          <a:p>
            <a:pPr lvl="0"/>
            <a:r>
              <a:rPr lang="nl-NL" sz="1200" dirty="0"/>
              <a:t>Betere toepassing van Spaans in een echte, levensechte context</a:t>
            </a:r>
          </a:p>
          <a:p>
            <a:pPr lvl="0"/>
            <a:r>
              <a:rPr lang="nl-NL" sz="1200" dirty="0"/>
              <a:t>Sterke wens om opnieuw deel te nemen aan culturele onderdompeling</a:t>
            </a:r>
          </a:p>
        </p:txBody>
      </p:sp>
      <p:sp>
        <p:nvSpPr>
          <p:cNvPr id="6" name="Tekstvak 5">
            <a:extLst>
              <a:ext uri="{FF2B5EF4-FFF2-40B4-BE49-F238E27FC236}">
                <a16:creationId xmlns:a16="http://schemas.microsoft.com/office/drawing/2014/main" id="{2E33F276-CA11-05EC-F4DC-2017D32323F7}"/>
              </a:ext>
            </a:extLst>
          </p:cNvPr>
          <p:cNvSpPr txBox="1"/>
          <p:nvPr/>
        </p:nvSpPr>
        <p:spPr>
          <a:xfrm>
            <a:off x="6917802" y="5029669"/>
            <a:ext cx="4668456" cy="1015663"/>
          </a:xfrm>
          <a:prstGeom prst="rect">
            <a:avLst/>
          </a:prstGeom>
          <a:noFill/>
        </p:spPr>
        <p:txBody>
          <a:bodyPr wrap="square" rtlCol="0">
            <a:spAutoFit/>
          </a:bodyPr>
          <a:lstStyle/>
          <a:p>
            <a:r>
              <a:rPr lang="nl-NL" sz="1200" dirty="0">
                <a:latin typeface="Century Gothic" panose="020B0502020202020204" pitchFamily="34" charset="0"/>
                <a:cs typeface="Arial" panose="020B0604020202020204" pitchFamily="34" charset="0"/>
              </a:rPr>
              <a:t>Deze uitkomsten bevestigen niet alleen de effectiviteit van culturele interventies, maar onderstrepen ook het belang van het structureel integreren van zulke ervaringen in het </a:t>
            </a:r>
            <a:r>
              <a:rPr lang="nl-NL" sz="1200" dirty="0" err="1">
                <a:latin typeface="Century Gothic" panose="020B0502020202020204" pitchFamily="34" charset="0"/>
                <a:cs typeface="Arial" panose="020B0604020202020204" pitchFamily="34" charset="0"/>
              </a:rPr>
              <a:t>Spaansonderwijs</a:t>
            </a:r>
            <a:r>
              <a:rPr lang="nl-NL" sz="1200" dirty="0">
                <a:latin typeface="Century Gothic" panose="020B0502020202020204" pitchFamily="34" charset="0"/>
                <a:cs typeface="Arial" panose="020B0604020202020204" pitchFamily="34" charset="0"/>
              </a:rPr>
              <a:t>. Studenten leren niet alleen sneller en beter  ze leren ook met plezier en betekenis.</a:t>
            </a:r>
          </a:p>
        </p:txBody>
      </p:sp>
      <p:pic>
        <p:nvPicPr>
          <p:cNvPr id="7" name="Audio 6">
            <a:extLst>
              <a:ext uri="{FF2B5EF4-FFF2-40B4-BE49-F238E27FC236}">
                <a16:creationId xmlns:a16="http://schemas.microsoft.com/office/drawing/2014/main" id="{EE045FE4-7CB9-5085-4A28-F1120ED543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4638" y="1075682"/>
            <a:ext cx="812800" cy="812800"/>
          </a:xfrm>
          <a:prstGeom prst="rect">
            <a:avLst/>
          </a:prstGeom>
        </p:spPr>
      </p:pic>
    </p:spTree>
    <p:extLst>
      <p:ext uri="{BB962C8B-B14F-4D97-AF65-F5344CB8AC3E}">
        <p14:creationId xmlns:p14="http://schemas.microsoft.com/office/powerpoint/2010/main" val="4143933508"/>
      </p:ext>
    </p:extLst>
  </p:cSld>
  <p:clrMapOvr>
    <a:masterClrMapping/>
  </p:clrMapOvr>
  <mc:AlternateContent xmlns:mc="http://schemas.openxmlformats.org/markup-compatibility/2006" xmlns:p14="http://schemas.microsoft.com/office/powerpoint/2010/main">
    <mc:Choice Requires="p14">
      <p:transition spd="slow" p14:dur="2000" advTm="56210"/>
    </mc:Choice>
    <mc:Fallback xmlns="">
      <p:transition spd="slow" advTm="5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BBF535-AD93-BF7F-4C84-21D9E57CF27B}"/>
              </a:ext>
            </a:extLst>
          </p:cNvPr>
          <p:cNvSpPr>
            <a:spLocks noGrp="1"/>
          </p:cNvSpPr>
          <p:nvPr>
            <p:ph type="title"/>
          </p:nvPr>
        </p:nvSpPr>
        <p:spPr>
          <a:xfrm>
            <a:off x="1501724" y="145138"/>
            <a:ext cx="10178322" cy="1492132"/>
          </a:xfrm>
        </p:spPr>
        <p:txBody>
          <a:bodyPr>
            <a:normAutofit/>
          </a:bodyPr>
          <a:lstStyle/>
          <a:p>
            <a:pPr algn="ctr"/>
            <a:r>
              <a:rPr lang="nl-NL" sz="2500" kern="0" dirty="0">
                <a:solidFill>
                  <a:srgbClr val="000000"/>
                </a:solidFill>
                <a:effectLst/>
                <a:latin typeface="Impact" panose="020B0806030902050204" pitchFamily="34" charset="0"/>
                <a:ea typeface="Times New Roman" panose="02020603050405020304" pitchFamily="18" charset="0"/>
              </a:rPr>
              <a:t>Interview met collega 1 – </a:t>
            </a:r>
            <a:r>
              <a:rPr lang="nl-NL" sz="2500" kern="0" dirty="0" err="1">
                <a:solidFill>
                  <a:srgbClr val="000000"/>
                </a:solidFill>
                <a:effectLst/>
                <a:latin typeface="Impact" panose="020B0806030902050204" pitchFamily="34" charset="0"/>
                <a:ea typeface="Times New Roman" panose="02020603050405020304" pitchFamily="18" charset="0"/>
              </a:rPr>
              <a:t>Guadalupe</a:t>
            </a:r>
            <a:endParaRPr lang="nl-NL" sz="2500" dirty="0">
              <a:latin typeface="Impact" panose="020B0806030902050204" pitchFamily="34" charset="0"/>
            </a:endParaRPr>
          </a:p>
        </p:txBody>
      </p:sp>
      <p:pic>
        <p:nvPicPr>
          <p:cNvPr id="4" name="Tijdelijke aanduiding voor inhoud 4" descr="Afbeelding met Menselijk gezicht, kleding, persoon, glimlach&#10;&#10;Automatisch gegenereerde beschrijving">
            <a:extLst>
              <a:ext uri="{FF2B5EF4-FFF2-40B4-BE49-F238E27FC236}">
                <a16:creationId xmlns:a16="http://schemas.microsoft.com/office/drawing/2014/main" id="{9A1E7FE3-2A9B-F3E6-C093-2DDE390D7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954" y="612771"/>
            <a:ext cx="2962656" cy="2221992"/>
          </a:xfrm>
          <a:prstGeom prst="rect">
            <a:avLst/>
          </a:prstGeom>
        </p:spPr>
      </p:pic>
      <p:sp>
        <p:nvSpPr>
          <p:cNvPr id="5" name="Tekstvak 4">
            <a:extLst>
              <a:ext uri="{FF2B5EF4-FFF2-40B4-BE49-F238E27FC236}">
                <a16:creationId xmlns:a16="http://schemas.microsoft.com/office/drawing/2014/main" id="{78F7CDEF-4560-29AF-7586-E558695A77DE}"/>
              </a:ext>
            </a:extLst>
          </p:cNvPr>
          <p:cNvSpPr txBox="1"/>
          <p:nvPr/>
        </p:nvSpPr>
        <p:spPr>
          <a:xfrm>
            <a:off x="4053016" y="1346886"/>
            <a:ext cx="7006281" cy="4524315"/>
          </a:xfrm>
          <a:prstGeom prst="rect">
            <a:avLst/>
          </a:prstGeom>
          <a:noFill/>
        </p:spPr>
        <p:txBody>
          <a:bodyPr wrap="square" rtlCol="0">
            <a:spAutoFit/>
          </a:bodyPr>
          <a:lstStyle/>
          <a:p>
            <a:r>
              <a:rPr lang="nl-NL" sz="1500" b="1" dirty="0">
                <a:latin typeface="Arial" panose="020B0604020202020204" pitchFamily="34" charset="0"/>
                <a:cs typeface="Arial" panose="020B0604020202020204" pitchFamily="34" charset="0"/>
              </a:rPr>
              <a:t>Wat mis je in het huidige </a:t>
            </a:r>
            <a:r>
              <a:rPr lang="nl-NL" sz="1500" b="1" dirty="0" err="1">
                <a:latin typeface="Arial" panose="020B0604020202020204" pitchFamily="34" charset="0"/>
                <a:cs typeface="Arial" panose="020B0604020202020204" pitchFamily="34" charset="0"/>
              </a:rPr>
              <a:t>Spaansonderwijs</a:t>
            </a:r>
            <a:r>
              <a:rPr lang="nl-NL" sz="1500" b="1" dirty="0">
                <a:latin typeface="Arial" panose="020B0604020202020204" pitchFamily="34" charset="0"/>
                <a:cs typeface="Arial" panose="020B0604020202020204" pitchFamily="34" charset="0"/>
              </a:rPr>
              <a:t>?</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Er is te weinig aandacht voor wat Spaans echt is: een wereldtaal vol ritme, expressie en variatie. We leren studenten correct spreken, maar niet hoe je communiceert met iemand uit Latijns-Amerika of Spanje terwijl juist dat bepalend is in een onderhandeling of zakelijke relatie.</a:t>
            </a:r>
            <a:endParaRPr lang="nl-NL" sz="1500" dirty="0">
              <a:latin typeface="Arial" panose="020B0604020202020204" pitchFamily="34" charset="0"/>
              <a:cs typeface="Arial" panose="020B0604020202020204" pitchFamily="34" charset="0"/>
            </a:endParaRPr>
          </a:p>
          <a:p>
            <a:r>
              <a:rPr lang="nl-NL" sz="1500" b="1" dirty="0">
                <a:latin typeface="Arial" panose="020B0604020202020204" pitchFamily="34" charset="0"/>
                <a:cs typeface="Arial" panose="020B0604020202020204" pitchFamily="34" charset="0"/>
              </a:rPr>
              <a:t>Waarom is deze onderdompeling waardevol voor studenten?</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Omdat het de brug vormt tussen “weten” en “begrijpen”. In de Spaanstalige wereld is de manier waarop je spreekt minstens zo belangrijk als wat je zegt. Begrijpen wanneer je tú of </a:t>
            </a:r>
            <a:r>
              <a:rPr lang="nl-NL" sz="1500" i="1" dirty="0" err="1">
                <a:latin typeface="Arial" panose="020B0604020202020204" pitchFamily="34" charset="0"/>
                <a:cs typeface="Arial" panose="020B0604020202020204" pitchFamily="34" charset="0"/>
              </a:rPr>
              <a:t>usted</a:t>
            </a:r>
            <a:r>
              <a:rPr lang="nl-NL" sz="1500" i="1" dirty="0">
                <a:latin typeface="Arial" panose="020B0604020202020204" pitchFamily="34" charset="0"/>
                <a:cs typeface="Arial" panose="020B0604020202020204" pitchFamily="34" charset="0"/>
              </a:rPr>
              <a:t> gebruikt, of waarom men vaak indirect communiceert  dat zijn ongeschreven regels die je alleen leert door onder te dompelen.</a:t>
            </a:r>
            <a:endParaRPr lang="nl-NL" sz="1500" dirty="0">
              <a:latin typeface="Arial" panose="020B0604020202020204" pitchFamily="34" charset="0"/>
              <a:cs typeface="Arial" panose="020B0604020202020204" pitchFamily="34" charset="0"/>
            </a:endParaRPr>
          </a:p>
          <a:p>
            <a:r>
              <a:rPr lang="nl-NL" sz="1500" b="1" dirty="0">
                <a:latin typeface="Arial" panose="020B0604020202020204" pitchFamily="34" charset="0"/>
                <a:cs typeface="Arial" panose="020B0604020202020204" pitchFamily="34" charset="0"/>
              </a:rPr>
              <a:t>Wat hoop je dat het festival oplevert?</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Dat studenten ontdekken hoe rijk, levendig en verbindend deze taal is. En dat ze beseffen dat het kennen van de cultuur net zo belangrijk is als de woordenschat, zeker in de wereld van internationale handel en toerisme.</a:t>
            </a:r>
            <a:endParaRPr lang="nl-NL" sz="1500" dirty="0">
              <a:latin typeface="Arial" panose="020B0604020202020204" pitchFamily="34" charset="0"/>
              <a:cs typeface="Arial" panose="020B0604020202020204" pitchFamily="34" charset="0"/>
            </a:endParaRPr>
          </a:p>
          <a:p>
            <a:r>
              <a:rPr lang="nl-NL" sz="1500" b="1" dirty="0">
                <a:latin typeface="Arial" panose="020B0604020202020204" pitchFamily="34" charset="0"/>
                <a:cs typeface="Arial" panose="020B0604020202020204" pitchFamily="34" charset="0"/>
              </a:rPr>
              <a:t>Zou je dit structureel willen inzetten?</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Zeker. En idealiter koppel je het aan buitenlandse stages of projectweken. Dan leren ze écht communiceren, niet alleen vertalen.</a:t>
            </a:r>
            <a:endParaRPr lang="nl-NL" sz="1500"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16707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4F4749-B1A8-4AD7-3D80-FDD5857F850E}"/>
              </a:ext>
            </a:extLst>
          </p:cNvPr>
          <p:cNvSpPr>
            <a:spLocks noGrp="1"/>
          </p:cNvSpPr>
          <p:nvPr>
            <p:ph type="title"/>
          </p:nvPr>
        </p:nvSpPr>
        <p:spPr>
          <a:xfrm>
            <a:off x="1590582" y="192326"/>
            <a:ext cx="10178322" cy="1492132"/>
          </a:xfrm>
        </p:spPr>
        <p:txBody>
          <a:bodyPr>
            <a:normAutofit/>
          </a:bodyPr>
          <a:lstStyle/>
          <a:p>
            <a:pPr algn="ctr"/>
            <a:r>
              <a:rPr lang="nl-NL" sz="2500" kern="0" dirty="0">
                <a:solidFill>
                  <a:srgbClr val="000000"/>
                </a:solidFill>
                <a:effectLst/>
                <a:latin typeface="Impact" panose="020B0806030902050204" pitchFamily="34" charset="0"/>
                <a:ea typeface="Times New Roman" panose="02020603050405020304" pitchFamily="18" charset="0"/>
              </a:rPr>
              <a:t>Interview met collega 2 - Annemieke</a:t>
            </a:r>
            <a:endParaRPr lang="nl-NL" sz="2500" dirty="0">
              <a:latin typeface="Impact" panose="020B0806030902050204" pitchFamily="34" charset="0"/>
            </a:endParaRPr>
          </a:p>
        </p:txBody>
      </p:sp>
      <p:sp>
        <p:nvSpPr>
          <p:cNvPr id="2" name="Tekstvak 1">
            <a:extLst>
              <a:ext uri="{FF2B5EF4-FFF2-40B4-BE49-F238E27FC236}">
                <a16:creationId xmlns:a16="http://schemas.microsoft.com/office/drawing/2014/main" id="{7CDC5B1A-840C-3F81-1073-CA0CE12DE6CF}"/>
              </a:ext>
            </a:extLst>
          </p:cNvPr>
          <p:cNvSpPr txBox="1"/>
          <p:nvPr/>
        </p:nvSpPr>
        <p:spPr>
          <a:xfrm>
            <a:off x="3546390" y="1467111"/>
            <a:ext cx="7636476" cy="4755148"/>
          </a:xfrm>
          <a:prstGeom prst="rect">
            <a:avLst/>
          </a:prstGeom>
          <a:noFill/>
        </p:spPr>
        <p:txBody>
          <a:bodyPr wrap="square" rtlCol="0">
            <a:spAutoFit/>
          </a:bodyPr>
          <a:lstStyle/>
          <a:p>
            <a:r>
              <a:rPr lang="nl-NL" sz="1500" b="1" dirty="0">
                <a:latin typeface="Arial" panose="020B0604020202020204" pitchFamily="34" charset="0"/>
                <a:cs typeface="Arial" panose="020B0604020202020204" pitchFamily="34" charset="0"/>
              </a:rPr>
              <a:t>Wat vind je van de huidige balans tussen taal en cultuur in ons </a:t>
            </a:r>
            <a:r>
              <a:rPr lang="nl-NL" sz="1500" b="1" dirty="0" err="1">
                <a:latin typeface="Arial" panose="020B0604020202020204" pitchFamily="34" charset="0"/>
                <a:cs typeface="Arial" panose="020B0604020202020204" pitchFamily="34" charset="0"/>
              </a:rPr>
              <a:t>Spaansonderwijs</a:t>
            </a:r>
            <a:r>
              <a:rPr lang="nl-NL" sz="1500" b="1" dirty="0">
                <a:latin typeface="Arial" panose="020B0604020202020204" pitchFamily="34" charset="0"/>
                <a:cs typeface="Arial" panose="020B0604020202020204" pitchFamily="34" charset="0"/>
              </a:rPr>
              <a:t>?</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Er ligt nog steeds te veel nadruk op grammatica. Natuurlijk is dat belangrijk, maar als we onze studenten willen voorbereiden op een internationale werkomgeving, moeten ze méér leren dan vervoegingen. Ze moeten begrijpen hoe mensen communiceren, wat beleefd is, welke rol muziek, eten of lichaamstaal speelt. Dat ontbreekt nu vaak.</a:t>
            </a:r>
            <a:endParaRPr lang="nl-NL" sz="1500" dirty="0">
              <a:latin typeface="Arial" panose="020B0604020202020204" pitchFamily="34" charset="0"/>
              <a:cs typeface="Arial" panose="020B0604020202020204" pitchFamily="34" charset="0"/>
            </a:endParaRPr>
          </a:p>
          <a:p>
            <a:r>
              <a:rPr lang="nl-NL" sz="1500" b="1" dirty="0">
                <a:latin typeface="Arial" panose="020B0604020202020204" pitchFamily="34" charset="0"/>
                <a:cs typeface="Arial" panose="020B0604020202020204" pitchFamily="34" charset="0"/>
              </a:rPr>
              <a:t>Waarom spreekt dit culturele festivalproject je aan?</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Als half-Spaanse weet ik hoe belangrijk het is om de taal in zijn culturele context te ervaren. Spaans is een wereldtaal, verspreid over tientallen landen. Als je onderhandelt of samenwerkt met Spaanstalige professionals, is het essentieel dat je hun gewoonten en sociale gebruiken begrijpt. Dit festival laat studenten dat niet alleen zien, maar ook voelen.</a:t>
            </a:r>
            <a:endParaRPr lang="nl-NL" sz="1500" dirty="0">
              <a:latin typeface="Arial" panose="020B0604020202020204" pitchFamily="34" charset="0"/>
              <a:cs typeface="Arial" panose="020B0604020202020204" pitchFamily="34" charset="0"/>
            </a:endParaRPr>
          </a:p>
          <a:p>
            <a:r>
              <a:rPr lang="nl-NL" sz="1500" b="1" dirty="0">
                <a:latin typeface="Arial" panose="020B0604020202020204" pitchFamily="34" charset="0"/>
                <a:cs typeface="Arial" panose="020B0604020202020204" pitchFamily="34" charset="0"/>
              </a:rPr>
              <a:t>Wat zou je graag zien na afloop?</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Dat studenten inzien dat Spaans niet alleen voor het klaslokaal is. Als ze straks in Colombia of Spanje onderhandelen, of zelfs op een internationale beurs staan, helpt het enorm als ze weten hoe je iemand begroet, hoe laat je komt, of hoe belangrijk muziek en eten zijn bij zakelijke relaties.</a:t>
            </a:r>
            <a:endParaRPr lang="nl-NL" sz="1500" dirty="0">
              <a:latin typeface="Arial" panose="020B0604020202020204" pitchFamily="34" charset="0"/>
              <a:cs typeface="Arial" panose="020B0604020202020204" pitchFamily="34" charset="0"/>
            </a:endParaRPr>
          </a:p>
          <a:p>
            <a:r>
              <a:rPr lang="nl-NL" sz="1500" b="1" dirty="0">
                <a:latin typeface="Arial" panose="020B0604020202020204" pitchFamily="34" charset="0"/>
                <a:cs typeface="Arial" panose="020B0604020202020204" pitchFamily="34" charset="0"/>
              </a:rPr>
              <a:t>Heb je zorgen of twijfels?</a:t>
            </a:r>
            <a:br>
              <a:rPr lang="nl-NL" sz="1500" dirty="0">
                <a:latin typeface="Arial" panose="020B0604020202020204" pitchFamily="34" charset="0"/>
                <a:cs typeface="Arial" panose="020B0604020202020204" pitchFamily="34" charset="0"/>
              </a:rPr>
            </a:br>
            <a:r>
              <a:rPr lang="nl-NL" sz="1500" i="1" dirty="0">
                <a:latin typeface="Arial" panose="020B0604020202020204" pitchFamily="34" charset="0"/>
                <a:cs typeface="Arial" panose="020B0604020202020204" pitchFamily="34" charset="0"/>
              </a:rPr>
              <a:t>Alleen dat het nog te veel wordt gezien als een “extra”. Terwijl dit soort culturele kennis essentieel is voor het opbouwen van relaties in de internationale zakenwereld.</a:t>
            </a:r>
            <a:endParaRPr lang="nl-NL" sz="1500" dirty="0">
              <a:latin typeface="Arial" panose="020B0604020202020204" pitchFamily="34" charset="0"/>
              <a:cs typeface="Arial" panose="020B0604020202020204" pitchFamily="34" charset="0"/>
            </a:endParaRPr>
          </a:p>
          <a:p>
            <a:endParaRPr lang="nl-NL" dirty="0"/>
          </a:p>
        </p:txBody>
      </p:sp>
      <p:pic>
        <p:nvPicPr>
          <p:cNvPr id="5" name="Tijdelijke aanduiding voor inhoud 4" descr="Afbeelding met Menselijk gezicht, kleding, persoon, glimlach&#10;&#10;Automatisch gegenereerde beschrijving">
            <a:extLst>
              <a:ext uri="{FF2B5EF4-FFF2-40B4-BE49-F238E27FC236}">
                <a16:creationId xmlns:a16="http://schemas.microsoft.com/office/drawing/2014/main" id="{8D58A5B5-CFDE-2857-0D0B-177DF6D21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96" y="689747"/>
            <a:ext cx="2962656" cy="2221992"/>
          </a:xfrm>
          <a:prstGeom prst="rect">
            <a:avLst/>
          </a:prstGeom>
        </p:spPr>
      </p:pic>
    </p:spTree>
    <p:extLst>
      <p:ext uri="{BB962C8B-B14F-4D97-AF65-F5344CB8AC3E}">
        <p14:creationId xmlns:p14="http://schemas.microsoft.com/office/powerpoint/2010/main" val="3879985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D58375F-5EA3-58C6-E482-F532363A0C1A}"/>
              </a:ext>
            </a:extLst>
          </p:cNvPr>
          <p:cNvSpPr>
            <a:spLocks noGrp="1"/>
          </p:cNvSpPr>
          <p:nvPr>
            <p:ph type="title"/>
          </p:nvPr>
        </p:nvSpPr>
        <p:spPr>
          <a:xfrm>
            <a:off x="1284745" y="334658"/>
            <a:ext cx="10178322" cy="1153483"/>
          </a:xfrm>
        </p:spPr>
        <p:txBody>
          <a:bodyPr>
            <a:normAutofit/>
          </a:bodyPr>
          <a:lstStyle/>
          <a:p>
            <a:pPr algn="ctr"/>
            <a:r>
              <a:rPr lang="nl-NL" sz="2500" kern="0" dirty="0">
                <a:solidFill>
                  <a:srgbClr val="000000"/>
                </a:solidFill>
                <a:effectLst/>
                <a:latin typeface="Impact" panose="020B0806030902050204" pitchFamily="34" charset="0"/>
                <a:ea typeface="Times New Roman" panose="02020603050405020304" pitchFamily="18" charset="0"/>
              </a:rPr>
              <a:t>Conclusie Interviews</a:t>
            </a:r>
            <a:endParaRPr lang="nl-NL" sz="2500" dirty="0">
              <a:latin typeface="Impact" panose="020B0806030902050204" pitchFamily="34" charset="0"/>
            </a:endParaRPr>
          </a:p>
        </p:txBody>
      </p:sp>
      <p:sp>
        <p:nvSpPr>
          <p:cNvPr id="5" name="Tekstvak 4">
            <a:extLst>
              <a:ext uri="{FF2B5EF4-FFF2-40B4-BE49-F238E27FC236}">
                <a16:creationId xmlns:a16="http://schemas.microsoft.com/office/drawing/2014/main" id="{F6D2A7CF-98B5-B05D-09AF-296BFFB963B1}"/>
              </a:ext>
            </a:extLst>
          </p:cNvPr>
          <p:cNvSpPr txBox="1"/>
          <p:nvPr/>
        </p:nvSpPr>
        <p:spPr>
          <a:xfrm>
            <a:off x="1649506" y="1488141"/>
            <a:ext cx="9448800" cy="5078313"/>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Uit de gesprekken met collega-docenten Annemieke en </a:t>
            </a:r>
            <a:r>
              <a:rPr lang="nl-NL" sz="1600" dirty="0" err="1">
                <a:latin typeface="Arial" panose="020B0604020202020204" pitchFamily="34" charset="0"/>
                <a:cs typeface="Arial" panose="020B0604020202020204" pitchFamily="34" charset="0"/>
              </a:rPr>
              <a:t>Guadalupe</a:t>
            </a:r>
            <a:r>
              <a:rPr lang="nl-NL" sz="1600" dirty="0">
                <a:latin typeface="Arial" panose="020B0604020202020204" pitchFamily="34" charset="0"/>
                <a:cs typeface="Arial" panose="020B0604020202020204" pitchFamily="34" charset="0"/>
              </a:rPr>
              <a:t> blijkt een gedeeld inzicht: het huidige </a:t>
            </a:r>
            <a:r>
              <a:rPr lang="nl-NL" sz="1600" dirty="0" err="1">
                <a:latin typeface="Arial" panose="020B0604020202020204" pitchFamily="34" charset="0"/>
                <a:cs typeface="Arial" panose="020B0604020202020204" pitchFamily="34" charset="0"/>
              </a:rPr>
              <a:t>Spaansonderwijs</a:t>
            </a:r>
            <a:r>
              <a:rPr lang="nl-NL" sz="1600" dirty="0">
                <a:latin typeface="Arial" panose="020B0604020202020204" pitchFamily="34" charset="0"/>
                <a:cs typeface="Arial" panose="020B0604020202020204" pitchFamily="34" charset="0"/>
              </a:rPr>
              <a:t> op school is nog te eenzijdig gericht op grammatica en mist een structurele integratie van culturele context. Beide docenten benadrukken dat Spaans niet alleen een taal is die men leert om correct te spreken, maar een wereldtaal die diep geworteld is in sociale gebruiken, expressie, ritme en non-verbale communicatie.</a:t>
            </a:r>
          </a:p>
          <a:p>
            <a:endParaRPr lang="nl-NL" sz="1600" dirty="0">
              <a:latin typeface="Arial" panose="020B0604020202020204" pitchFamily="34" charset="0"/>
              <a:cs typeface="Arial" panose="020B0604020202020204" pitchFamily="34" charset="0"/>
            </a:endParaRPr>
          </a:p>
          <a:p>
            <a:r>
              <a:rPr lang="nl-NL" sz="1600" dirty="0">
                <a:latin typeface="Arial" panose="020B0604020202020204" pitchFamily="34" charset="0"/>
                <a:cs typeface="Arial" panose="020B0604020202020204" pitchFamily="34" charset="0"/>
              </a:rPr>
              <a:t>Zij onderstrepen dat voor studenten in een internationale opleiding als Internationale Bedrijfsmanagement, het begrijpen van cultuur en mentaliteit cruciaal is zeker in situaties van samenwerking en onderhandeling met Spaanstalige partners. Weten wanneer je </a:t>
            </a:r>
            <a:r>
              <a:rPr lang="nl-NL" sz="1600" i="1" dirty="0">
                <a:latin typeface="Arial" panose="020B0604020202020204" pitchFamily="34" charset="0"/>
                <a:cs typeface="Arial" panose="020B0604020202020204" pitchFamily="34" charset="0"/>
              </a:rPr>
              <a:t>tú</a:t>
            </a:r>
            <a:r>
              <a:rPr lang="nl-NL" sz="1600" dirty="0">
                <a:latin typeface="Arial" panose="020B0604020202020204" pitchFamily="34" charset="0"/>
                <a:cs typeface="Arial" panose="020B0604020202020204" pitchFamily="34" charset="0"/>
              </a:rPr>
              <a:t> of </a:t>
            </a:r>
            <a:r>
              <a:rPr lang="nl-NL" sz="1600" i="1" dirty="0" err="1">
                <a:latin typeface="Arial" panose="020B0604020202020204" pitchFamily="34" charset="0"/>
                <a:cs typeface="Arial" panose="020B0604020202020204" pitchFamily="34" charset="0"/>
              </a:rPr>
              <a:t>usted</a:t>
            </a:r>
            <a:r>
              <a:rPr lang="nl-NL" sz="1600" dirty="0">
                <a:latin typeface="Arial" panose="020B0604020202020204" pitchFamily="34" charset="0"/>
                <a:cs typeface="Arial" panose="020B0604020202020204" pitchFamily="34" charset="0"/>
              </a:rPr>
              <a:t> gebruikt, of hoe beleefdheid en timing cultureel bepaald zijn, is essentieel in een zakelijke context.</a:t>
            </a:r>
          </a:p>
          <a:p>
            <a:r>
              <a:rPr lang="nl-NL" sz="1600" dirty="0">
                <a:latin typeface="Arial" panose="020B0604020202020204" pitchFamily="34" charset="0"/>
                <a:cs typeface="Arial" panose="020B0604020202020204" pitchFamily="34" charset="0"/>
              </a:rPr>
              <a:t>Beide docenten zien het festival als een waardevol middel om studenten deze ongeschreven regels en culturele subtiliteiten niet alleen uit te leggen, maar te laten ervaren. Ze hopen dat studenten hierdoor inzien dat Spaans méér is dan een schoolvak: het is een brug naar verbinding, vertrouwen en professionele relaties in de internationale wereld.</a:t>
            </a:r>
          </a:p>
          <a:p>
            <a:endParaRPr lang="nl-NL" sz="1600" dirty="0">
              <a:latin typeface="Arial" panose="020B0604020202020204" pitchFamily="34" charset="0"/>
              <a:cs typeface="Arial" panose="020B0604020202020204" pitchFamily="34" charset="0"/>
            </a:endParaRPr>
          </a:p>
          <a:p>
            <a:r>
              <a:rPr lang="nl-NL" sz="1600" dirty="0">
                <a:latin typeface="Arial" panose="020B0604020202020204" pitchFamily="34" charset="0"/>
                <a:cs typeface="Arial" panose="020B0604020202020204" pitchFamily="34" charset="0"/>
              </a:rPr>
              <a:t>Ze pleiten dan ook voor het structureel verankeren van culturele projecten zoals dit festival in het curriculum niet als extraatje, maar als een volwaardig onderdeel van effectief en toekomstgericht taalonderwijs.</a:t>
            </a:r>
          </a:p>
          <a:p>
            <a:pPr lvl="0" algn="just">
              <a:buSzPts val="1000"/>
              <a:tabLst>
                <a:tab pos="457200" algn="l"/>
              </a:tabLst>
            </a:pPr>
            <a:endParaRPr lang="nl-NL" sz="1800" dirty="0">
              <a:solidFill>
                <a:srgbClr val="000000"/>
              </a:solidFill>
              <a:effectLst/>
              <a:latin typeface="Times New Roman" panose="02020603050405020304" pitchFamily="18" charset="0"/>
              <a:ea typeface="Times New Roman" panose="02020603050405020304" pitchFamily="18" charset="0"/>
            </a:endParaRPr>
          </a:p>
          <a:p>
            <a:endParaRPr lang="nl-NL" dirty="0"/>
          </a:p>
        </p:txBody>
      </p:sp>
      <p:pic>
        <p:nvPicPr>
          <p:cNvPr id="9" name="Audio 8">
            <a:extLst>
              <a:ext uri="{FF2B5EF4-FFF2-40B4-BE49-F238E27FC236}">
                <a16:creationId xmlns:a16="http://schemas.microsoft.com/office/drawing/2014/main" id="{F4D541A7-D950-E291-D3AD-D6F64AA1E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05051" y="3022600"/>
            <a:ext cx="812800" cy="812800"/>
          </a:xfrm>
          <a:prstGeom prst="rect">
            <a:avLst/>
          </a:prstGeom>
        </p:spPr>
      </p:pic>
    </p:spTree>
    <p:extLst>
      <p:ext uri="{BB962C8B-B14F-4D97-AF65-F5344CB8AC3E}">
        <p14:creationId xmlns:p14="http://schemas.microsoft.com/office/powerpoint/2010/main" val="3313658444"/>
      </p:ext>
    </p:extLst>
  </p:cSld>
  <p:clrMapOvr>
    <a:masterClrMapping/>
  </p:clrMapOvr>
  <mc:AlternateContent xmlns:mc="http://schemas.openxmlformats.org/markup-compatibility/2006" xmlns:p14="http://schemas.microsoft.com/office/powerpoint/2010/main">
    <mc:Choice Requires="p14">
      <p:transition spd="slow" p14:dur="2000" advTm="117498"/>
    </mc:Choice>
    <mc:Fallback xmlns="">
      <p:transition spd="slow" advTm="11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D963D1E-9CEE-4CE6-A0FF-CEFE96CC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nl-NL"/>
          </a:p>
        </p:txBody>
      </p:sp>
      <p:sp>
        <p:nvSpPr>
          <p:cNvPr id="5" name="Title 4">
            <a:extLst>
              <a:ext uri="{FF2B5EF4-FFF2-40B4-BE49-F238E27FC236}">
                <a16:creationId xmlns:a16="http://schemas.microsoft.com/office/drawing/2014/main" id="{A1F44E71-7E0C-4C99-511B-521F394543F8}"/>
              </a:ext>
            </a:extLst>
          </p:cNvPr>
          <p:cNvSpPr>
            <a:spLocks noGrp="1"/>
          </p:cNvSpPr>
          <p:nvPr>
            <p:ph type="ctrTitle"/>
          </p:nvPr>
        </p:nvSpPr>
        <p:spPr>
          <a:xfrm>
            <a:off x="5867874" y="892120"/>
            <a:ext cx="5447250" cy="1645920"/>
          </a:xfrm>
        </p:spPr>
        <p:txBody>
          <a:bodyPr vert="horz" lIns="91440" tIns="45720" rIns="91440" bIns="45720" rtlCol="0" anchor="ctr">
            <a:normAutofit/>
          </a:bodyPr>
          <a:lstStyle/>
          <a:p>
            <a:pPr algn="l">
              <a:lnSpc>
                <a:spcPct val="90000"/>
              </a:lnSpc>
            </a:pPr>
            <a:br>
              <a:rPr lang="en-US" sz="4800" cap="none" spc="0"/>
            </a:br>
            <a:endParaRPr lang="en-US" sz="4800" cap="none" spc="0"/>
          </a:p>
        </p:txBody>
      </p:sp>
      <p:sp>
        <p:nvSpPr>
          <p:cNvPr id="1033" name="Rectangle 1032">
            <a:extLst>
              <a:ext uri="{FF2B5EF4-FFF2-40B4-BE49-F238E27FC236}">
                <a16:creationId xmlns:a16="http://schemas.microsoft.com/office/drawing/2014/main" id="{017F7BD1-41C8-4728-8A67-B9BA0214A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D0E1194C-6532-48CC-94C3-3A5B2A369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1037" name="Rectangle 1036">
            <a:extLst>
              <a:ext uri="{FF2B5EF4-FFF2-40B4-BE49-F238E27FC236}">
                <a16:creationId xmlns:a16="http://schemas.microsoft.com/office/drawing/2014/main" id="{37C2ADB7-F8D0-459A-9B52-42CE6733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pic>
        <p:nvPicPr>
          <p:cNvPr id="2" name="WhatsApp Video 2025-02-28 at 2.43.27 PM-2">
            <a:hlinkClick r:id="" action="ppaction://media"/>
            <a:extLst>
              <a:ext uri="{FF2B5EF4-FFF2-40B4-BE49-F238E27FC236}">
                <a16:creationId xmlns:a16="http://schemas.microsoft.com/office/drawing/2014/main" id="{7F0A93AE-16A8-B7B8-D8ED-C84A79238B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0838" y="1961535"/>
            <a:ext cx="6716466" cy="3654278"/>
          </a:xfrm>
          <a:prstGeom prst="rect">
            <a:avLst/>
          </a:prstGeom>
        </p:spPr>
      </p:pic>
      <p:pic>
        <p:nvPicPr>
          <p:cNvPr id="1026" name="Picture 2" descr="Tio Business School ook dit jaar uitmuntend in vakgebied en opleidingen -  Persberichten.com">
            <a:extLst>
              <a:ext uri="{FF2B5EF4-FFF2-40B4-BE49-F238E27FC236}">
                <a16:creationId xmlns:a16="http://schemas.microsoft.com/office/drawing/2014/main" id="{7AEBB381-ACA8-3066-8CB7-7CB6CDEDA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16"/>
          <a:stretch/>
        </p:blipFill>
        <p:spPr bwMode="auto">
          <a:xfrm>
            <a:off x="1124673" y="3508127"/>
            <a:ext cx="3000193" cy="15743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8ABE6EE0-AE4E-E8F3-A425-1D395F5C30F2}"/>
              </a:ext>
            </a:extLst>
          </p:cNvPr>
          <p:cNvSpPr>
            <a:spLocks noGrp="1"/>
          </p:cNvSpPr>
          <p:nvPr>
            <p:ph type="subTitle" idx="1"/>
          </p:nvPr>
        </p:nvSpPr>
        <p:spPr>
          <a:xfrm>
            <a:off x="5867873" y="755379"/>
            <a:ext cx="5447251" cy="3291840"/>
          </a:xfrm>
        </p:spPr>
        <p:txBody>
          <a:bodyPr vert="horz" lIns="91440" tIns="45720" rIns="91440" bIns="45720" rtlCol="0">
            <a:normAutofit/>
          </a:bodyPr>
          <a:lstStyle/>
          <a:p>
            <a:pPr indent="-182880" algn="l">
              <a:spcAft>
                <a:spcPts val="600"/>
              </a:spcAft>
              <a:buFont typeface="Garamond" pitchFamily="18" charset="0"/>
              <a:buChar char="◦"/>
            </a:pPr>
            <a:r>
              <a:rPr lang="en-US" dirty="0" err="1"/>
              <a:t>Hogeschool</a:t>
            </a:r>
            <a:r>
              <a:rPr lang="en-US" dirty="0"/>
              <a:t> – </a:t>
            </a:r>
            <a:r>
              <a:rPr lang="en-US" dirty="0" err="1"/>
              <a:t>tio</a:t>
            </a:r>
            <a:r>
              <a:rPr lang="en-US" dirty="0"/>
              <a:t> business school</a:t>
            </a:r>
          </a:p>
          <a:p>
            <a:pPr indent="-182880" algn="l">
              <a:spcAft>
                <a:spcPts val="600"/>
              </a:spcAft>
              <a:buFont typeface="Garamond" pitchFamily="18" charset="0"/>
              <a:buChar char="◦"/>
            </a:pPr>
            <a:r>
              <a:rPr lang="en-US" dirty="0"/>
              <a:t>International business management</a:t>
            </a:r>
          </a:p>
          <a:p>
            <a:pPr indent="-182880" algn="l">
              <a:spcAft>
                <a:spcPts val="600"/>
              </a:spcAft>
              <a:buFont typeface="Garamond" pitchFamily="18" charset="0"/>
              <a:buChar char="◦"/>
            </a:pPr>
            <a:endParaRPr lang="en-US" dirty="0"/>
          </a:p>
          <a:p>
            <a:pPr indent="-182880" algn="l">
              <a:spcAft>
                <a:spcPts val="600"/>
              </a:spcAft>
              <a:buFont typeface="Garamond" pitchFamily="18" charset="0"/>
              <a:buChar char="◦"/>
            </a:pPr>
            <a:endParaRPr lang="en-US" dirty="0"/>
          </a:p>
          <a:p>
            <a:pPr indent="-182880" algn="l">
              <a:spcAft>
                <a:spcPts val="600"/>
              </a:spcAft>
              <a:buFont typeface="Garamond" pitchFamily="18" charset="0"/>
              <a:buChar char="◦"/>
            </a:pPr>
            <a:endParaRPr lang="en-US" dirty="0"/>
          </a:p>
          <a:p>
            <a:pPr indent="-182880" algn="l">
              <a:spcAft>
                <a:spcPts val="600"/>
              </a:spcAft>
              <a:buFont typeface="Garamond" pitchFamily="18" charset="0"/>
              <a:buChar char="◦"/>
            </a:pPr>
            <a:endParaRPr lang="en-US" dirty="0"/>
          </a:p>
          <a:p>
            <a:pPr indent="-182880" algn="l">
              <a:spcAft>
                <a:spcPts val="600"/>
              </a:spcAft>
              <a:buFont typeface="Garamond" pitchFamily="18" charset="0"/>
              <a:buChar char="◦"/>
            </a:pPr>
            <a:r>
              <a:rPr lang="en-US" dirty="0"/>
              <a:t> </a:t>
            </a:r>
          </a:p>
          <a:p>
            <a:pPr indent="-182880" algn="l">
              <a:spcAft>
                <a:spcPts val="600"/>
              </a:spcAft>
              <a:buFont typeface="Garamond" pitchFamily="18" charset="0"/>
              <a:buChar char="◦"/>
            </a:pPr>
            <a:endParaRPr lang="en-US" dirty="0"/>
          </a:p>
        </p:txBody>
      </p:sp>
    </p:spTree>
    <p:extLst>
      <p:ext uri="{BB962C8B-B14F-4D97-AF65-F5344CB8AC3E}">
        <p14:creationId xmlns:p14="http://schemas.microsoft.com/office/powerpoint/2010/main" val="25025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nderzoekend en Ontwerpend Leren: Observatie-instrument">
            <a:extLst>
              <a:ext uri="{FF2B5EF4-FFF2-40B4-BE49-F238E27FC236}">
                <a16:creationId xmlns:a16="http://schemas.microsoft.com/office/drawing/2014/main" id="{35E3E05A-F04B-94F8-F884-DE9110A571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28703" y="1994642"/>
            <a:ext cx="3750954" cy="28867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53AC789-07E7-003D-FA3A-382E2E2A8B22}"/>
              </a:ext>
            </a:extLst>
          </p:cNvPr>
          <p:cNvSpPr>
            <a:spLocks noGrp="1"/>
          </p:cNvSpPr>
          <p:nvPr>
            <p:ph type="title"/>
          </p:nvPr>
        </p:nvSpPr>
        <p:spPr>
          <a:xfrm>
            <a:off x="1166799" y="2201464"/>
            <a:ext cx="5716338" cy="3042706"/>
          </a:xfrm>
        </p:spPr>
        <p:txBody>
          <a:bodyPr vert="horz" lIns="91440" tIns="45720" rIns="91440" bIns="45720" rtlCol="0" anchor="ctr">
            <a:normAutofit/>
          </a:bodyPr>
          <a:lstStyle/>
          <a:p>
            <a:pPr algn="ctr">
              <a:lnSpc>
                <a:spcPct val="83000"/>
              </a:lnSpc>
            </a:pPr>
            <a:r>
              <a:rPr lang="en-US" sz="6000" cap="all" spc="-100" dirty="0"/>
              <a:t>OBSERVATIE 1</a:t>
            </a:r>
            <a:br>
              <a:rPr lang="en-US" sz="6000" cap="all" spc="-100" dirty="0"/>
            </a:br>
            <a:endParaRPr lang="en-US" sz="6000" cap="all" spc="-100" dirty="0"/>
          </a:p>
        </p:txBody>
      </p:sp>
    </p:spTree>
    <p:extLst>
      <p:ext uri="{BB962C8B-B14F-4D97-AF65-F5344CB8AC3E}">
        <p14:creationId xmlns:p14="http://schemas.microsoft.com/office/powerpoint/2010/main" val="1644349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AA3B19E-3AF6-E4BD-B397-95DB750AC6AE}"/>
              </a:ext>
            </a:extLst>
          </p:cNvPr>
          <p:cNvPicPr>
            <a:picLocks noChangeAspect="1"/>
          </p:cNvPicPr>
          <p:nvPr/>
        </p:nvPicPr>
        <p:blipFill>
          <a:blip r:embed="rId2"/>
          <a:stretch>
            <a:fillRect/>
          </a:stretch>
        </p:blipFill>
        <p:spPr>
          <a:xfrm>
            <a:off x="4667497" y="880343"/>
            <a:ext cx="6880072" cy="4936451"/>
          </a:xfrm>
          <a:prstGeom prst="rect">
            <a:avLst/>
          </a:prstGeom>
        </p:spPr>
      </p:pic>
      <p:sp>
        <p:nvSpPr>
          <p:cNvPr id="2" name="Titel 1">
            <a:extLst>
              <a:ext uri="{FF2B5EF4-FFF2-40B4-BE49-F238E27FC236}">
                <a16:creationId xmlns:a16="http://schemas.microsoft.com/office/drawing/2014/main" id="{43AE8381-18AE-B3B7-77E5-6947696EE063}"/>
              </a:ext>
            </a:extLst>
          </p:cNvPr>
          <p:cNvSpPr>
            <a:spLocks noGrp="1"/>
          </p:cNvSpPr>
          <p:nvPr>
            <p:ph type="title"/>
          </p:nvPr>
        </p:nvSpPr>
        <p:spPr>
          <a:xfrm>
            <a:off x="643433" y="643464"/>
            <a:ext cx="2888344" cy="1428737"/>
          </a:xfrm>
        </p:spPr>
        <p:txBody>
          <a:bodyPr>
            <a:normAutofit/>
          </a:bodyPr>
          <a:lstStyle/>
          <a:p>
            <a:r>
              <a:rPr lang="nl-NL" sz="2700" b="1" dirty="0">
                <a:solidFill>
                  <a:srgbClr val="FFFFFF"/>
                </a:solidFill>
              </a:rPr>
              <a:t>Observatie 1 – TIO Amsterdam</a:t>
            </a:r>
            <a:br>
              <a:rPr lang="nl-NL" sz="2700" b="1" dirty="0">
                <a:solidFill>
                  <a:srgbClr val="FFFFFF"/>
                </a:solidFill>
              </a:rPr>
            </a:br>
            <a:endParaRPr lang="nl-NL" sz="2700" dirty="0">
              <a:solidFill>
                <a:srgbClr val="FFFFFF"/>
              </a:solidFill>
            </a:endParaRPr>
          </a:p>
        </p:txBody>
      </p:sp>
    </p:spTree>
    <p:extLst>
      <p:ext uri="{BB962C8B-B14F-4D97-AF65-F5344CB8AC3E}">
        <p14:creationId xmlns:p14="http://schemas.microsoft.com/office/powerpoint/2010/main" val="101724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393C717-342F-0641-F275-9CE8E75A176D}"/>
              </a:ext>
            </a:extLst>
          </p:cNvPr>
          <p:cNvPicPr>
            <a:picLocks noChangeAspect="1"/>
          </p:cNvPicPr>
          <p:nvPr/>
        </p:nvPicPr>
        <p:blipFill>
          <a:blip r:embed="rId2"/>
          <a:stretch>
            <a:fillRect/>
          </a:stretch>
        </p:blipFill>
        <p:spPr>
          <a:xfrm>
            <a:off x="4483106" y="663342"/>
            <a:ext cx="6880072" cy="2872430"/>
          </a:xfrm>
          <a:prstGeom prst="rect">
            <a:avLst/>
          </a:prstGeom>
        </p:spPr>
      </p:pic>
      <p:sp>
        <p:nvSpPr>
          <p:cNvPr id="2" name="Titel 1">
            <a:extLst>
              <a:ext uri="{FF2B5EF4-FFF2-40B4-BE49-F238E27FC236}">
                <a16:creationId xmlns:a16="http://schemas.microsoft.com/office/drawing/2014/main" id="{F59D2EF7-134C-AF57-AC2F-93E1FA6E19A3}"/>
              </a:ext>
            </a:extLst>
          </p:cNvPr>
          <p:cNvSpPr>
            <a:spLocks noGrp="1"/>
          </p:cNvSpPr>
          <p:nvPr>
            <p:ph type="title"/>
          </p:nvPr>
        </p:nvSpPr>
        <p:spPr>
          <a:xfrm>
            <a:off x="797381" y="663342"/>
            <a:ext cx="2888344" cy="1428737"/>
          </a:xfrm>
        </p:spPr>
        <p:txBody>
          <a:bodyPr>
            <a:normAutofit/>
          </a:bodyPr>
          <a:lstStyle/>
          <a:p>
            <a:r>
              <a:rPr lang="nl-NL" sz="3200" b="1" dirty="0">
                <a:solidFill>
                  <a:srgbClr val="FFFFFF"/>
                </a:solidFill>
              </a:rPr>
              <a:t>Observatie 2 – </a:t>
            </a:r>
            <a:r>
              <a:rPr lang="nl-NL" sz="3200" b="1" dirty="0" err="1">
                <a:solidFill>
                  <a:srgbClr val="FFFFFF"/>
                </a:solidFill>
              </a:rPr>
              <a:t>Tio</a:t>
            </a:r>
            <a:r>
              <a:rPr lang="nl-NL" sz="3200" b="1" dirty="0">
                <a:solidFill>
                  <a:srgbClr val="FFFFFF"/>
                </a:solidFill>
              </a:rPr>
              <a:t> Rotterdam</a:t>
            </a:r>
            <a:endParaRPr lang="nl-NL" sz="3200" dirty="0">
              <a:solidFill>
                <a:srgbClr val="FFFFFF"/>
              </a:solidFill>
            </a:endParaRPr>
          </a:p>
        </p:txBody>
      </p:sp>
    </p:spTree>
    <p:extLst>
      <p:ext uri="{BB962C8B-B14F-4D97-AF65-F5344CB8AC3E}">
        <p14:creationId xmlns:p14="http://schemas.microsoft.com/office/powerpoint/2010/main" val="1323260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5095D-F623-30C3-71D7-930E661792E3}"/>
              </a:ext>
            </a:extLst>
          </p:cNvPr>
          <p:cNvSpPr>
            <a:spLocks noGrp="1"/>
          </p:cNvSpPr>
          <p:nvPr>
            <p:ph type="title"/>
          </p:nvPr>
        </p:nvSpPr>
        <p:spPr>
          <a:xfrm>
            <a:off x="8560024" y="1559768"/>
            <a:ext cx="3238829" cy="3135379"/>
          </a:xfrm>
        </p:spPr>
        <p:txBody>
          <a:bodyPr vert="horz" lIns="91440" tIns="45720" rIns="91440" bIns="45720" rtlCol="0" anchor="ctr">
            <a:normAutofit/>
          </a:bodyPr>
          <a:lstStyle/>
          <a:p>
            <a:pPr algn="ctr">
              <a:lnSpc>
                <a:spcPct val="83000"/>
              </a:lnSpc>
            </a:pPr>
            <a:r>
              <a:rPr lang="en-US" sz="3200" cap="all" spc="-100" dirty="0" err="1">
                <a:solidFill>
                  <a:srgbClr val="FFFFFF"/>
                </a:solidFill>
              </a:rPr>
              <a:t>Observatie</a:t>
            </a:r>
            <a:r>
              <a:rPr lang="en-US" sz="3200" cap="all" spc="-100" dirty="0">
                <a:solidFill>
                  <a:srgbClr val="FFFFFF"/>
                </a:solidFill>
              </a:rPr>
              <a:t> 3 – Tio Utrecht </a:t>
            </a:r>
          </a:p>
        </p:txBody>
      </p:sp>
      <p:pic>
        <p:nvPicPr>
          <p:cNvPr id="5" name="Afbeelding 4">
            <a:extLst>
              <a:ext uri="{FF2B5EF4-FFF2-40B4-BE49-F238E27FC236}">
                <a16:creationId xmlns:a16="http://schemas.microsoft.com/office/drawing/2014/main" id="{65AF1D04-8CD5-07CD-E227-3C1EB3F66134}"/>
              </a:ext>
            </a:extLst>
          </p:cNvPr>
          <p:cNvPicPr>
            <a:picLocks noChangeAspect="1"/>
          </p:cNvPicPr>
          <p:nvPr/>
        </p:nvPicPr>
        <p:blipFill>
          <a:blip r:embed="rId2"/>
          <a:stretch>
            <a:fillRect/>
          </a:stretch>
        </p:blipFill>
        <p:spPr>
          <a:xfrm>
            <a:off x="281060" y="181283"/>
            <a:ext cx="7772400" cy="6480843"/>
          </a:xfrm>
          <a:prstGeom prst="rect">
            <a:avLst/>
          </a:prstGeom>
        </p:spPr>
      </p:pic>
    </p:spTree>
    <p:extLst>
      <p:ext uri="{BB962C8B-B14F-4D97-AF65-F5344CB8AC3E}">
        <p14:creationId xmlns:p14="http://schemas.microsoft.com/office/powerpoint/2010/main" val="80578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F25F668C-29C2-9D34-FF32-2AD4F53DE3C6}"/>
              </a:ext>
            </a:extLst>
          </p:cNvPr>
          <p:cNvSpPr txBox="1">
            <a:spLocks/>
          </p:cNvSpPr>
          <p:nvPr/>
        </p:nvSpPr>
        <p:spPr>
          <a:xfrm>
            <a:off x="1371843" y="90888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nl-NL" sz="2500" dirty="0">
                <a:solidFill>
                  <a:srgbClr val="000000"/>
                </a:solidFill>
                <a:latin typeface="Impact" panose="020B0806030902050204" pitchFamily="34" charset="0"/>
                <a:ea typeface="Times New Roman" panose="02020603050405020304" pitchFamily="18" charset="0"/>
              </a:rPr>
              <a:t>Conclusie </a:t>
            </a:r>
            <a:r>
              <a:rPr lang="nl-NL" sz="2500" dirty="0" err="1">
                <a:solidFill>
                  <a:srgbClr val="000000"/>
                </a:solidFill>
                <a:latin typeface="Impact" panose="020B0806030902050204" pitchFamily="34" charset="0"/>
                <a:ea typeface="Times New Roman" panose="02020603050405020304" pitchFamily="18" charset="0"/>
              </a:rPr>
              <a:t>OBSERVATIEs</a:t>
            </a:r>
            <a:br>
              <a:rPr lang="nl-NL" sz="2500" b="1" dirty="0">
                <a:latin typeface="Impact" panose="020B0806030902050204" pitchFamily="34" charset="0"/>
                <a:ea typeface="Times New Roman" panose="02020603050405020304" pitchFamily="18" charset="0"/>
              </a:rPr>
            </a:br>
            <a:endParaRPr lang="nl-NL" sz="2500" dirty="0">
              <a:latin typeface="Impact" panose="020B0806030902050204" pitchFamily="34" charset="0"/>
            </a:endParaRPr>
          </a:p>
        </p:txBody>
      </p:sp>
      <p:graphicFrame>
        <p:nvGraphicFramePr>
          <p:cNvPr id="8" name="Tekstvak 1">
            <a:extLst>
              <a:ext uri="{FF2B5EF4-FFF2-40B4-BE49-F238E27FC236}">
                <a16:creationId xmlns:a16="http://schemas.microsoft.com/office/drawing/2014/main" id="{713A2B9F-EF06-4FBA-5DAD-6BCF30888E5C}"/>
              </a:ext>
            </a:extLst>
          </p:cNvPr>
          <p:cNvGraphicFramePr/>
          <p:nvPr/>
        </p:nvGraphicFramePr>
        <p:xfrm>
          <a:off x="965200" y="1701800"/>
          <a:ext cx="10299700" cy="4247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Audio 16">
            <a:extLst>
              <a:ext uri="{FF2B5EF4-FFF2-40B4-BE49-F238E27FC236}">
                <a16:creationId xmlns:a16="http://schemas.microsoft.com/office/drawing/2014/main" id="{85FAE763-8450-6EE5-1203-B9C6AED925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3569" y="738370"/>
            <a:ext cx="812800" cy="812800"/>
          </a:xfrm>
          <a:prstGeom prst="rect">
            <a:avLst/>
          </a:prstGeom>
        </p:spPr>
      </p:pic>
    </p:spTree>
    <p:extLst>
      <p:ext uri="{BB962C8B-B14F-4D97-AF65-F5344CB8AC3E}">
        <p14:creationId xmlns:p14="http://schemas.microsoft.com/office/powerpoint/2010/main" val="2596570111"/>
      </p:ext>
    </p:extLst>
  </p:cSld>
  <p:clrMapOvr>
    <a:masterClrMapping/>
  </p:clrMapOvr>
  <mc:AlternateContent xmlns:mc="http://schemas.openxmlformats.org/markup-compatibility/2006" xmlns:p14="http://schemas.microsoft.com/office/powerpoint/2010/main">
    <mc:Choice Requires="p14">
      <p:transition spd="slow" p14:dur="2000" advTm="94112"/>
    </mc:Choice>
    <mc:Fallback xmlns="">
      <p:transition spd="slow" advTm="9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6A337-042F-3AF1-4C6F-A3F8B17B89B0}"/>
              </a:ext>
            </a:extLst>
          </p:cNvPr>
          <p:cNvSpPr>
            <a:spLocks noGrp="1"/>
          </p:cNvSpPr>
          <p:nvPr>
            <p:ph type="title"/>
          </p:nvPr>
        </p:nvSpPr>
        <p:spPr>
          <a:xfrm>
            <a:off x="1738501" y="1114192"/>
            <a:ext cx="4357499" cy="1320855"/>
          </a:xfrm>
        </p:spPr>
        <p:txBody>
          <a:bodyPr vert="horz" lIns="91440" tIns="45720" rIns="91440" bIns="45720" rtlCol="0" anchor="t">
            <a:normAutofit/>
          </a:bodyPr>
          <a:lstStyle/>
          <a:p>
            <a:r>
              <a:rPr lang="en-US" sz="4400" b="1" dirty="0" err="1">
                <a:effectLst/>
              </a:rPr>
              <a:t>Leervraag</a:t>
            </a:r>
            <a:br>
              <a:rPr lang="en-US" sz="4400" b="1" dirty="0">
                <a:effectLst/>
              </a:rPr>
            </a:br>
            <a:endParaRPr lang="en-US" sz="4400" dirty="0"/>
          </a:p>
        </p:txBody>
      </p:sp>
      <p:sp>
        <p:nvSpPr>
          <p:cNvPr id="5" name="Tekstvak 4">
            <a:extLst>
              <a:ext uri="{FF2B5EF4-FFF2-40B4-BE49-F238E27FC236}">
                <a16:creationId xmlns:a16="http://schemas.microsoft.com/office/drawing/2014/main" id="{1E642B02-4189-B5A5-45D1-D21F0A47CA1C}"/>
              </a:ext>
            </a:extLst>
          </p:cNvPr>
          <p:cNvSpPr txBox="1"/>
          <p:nvPr/>
        </p:nvSpPr>
        <p:spPr>
          <a:xfrm>
            <a:off x="328672" y="2435047"/>
            <a:ext cx="6237798" cy="3593591"/>
          </a:xfrm>
          <a:prstGeom prst="rect">
            <a:avLst/>
          </a:prstGeom>
        </p:spPr>
        <p:txBody>
          <a:bodyPr vert="horz" lIns="91440" tIns="45720" rIns="91440" bIns="45720" rtlCol="0">
            <a:normAutofit/>
          </a:bodyPr>
          <a:lstStyle/>
          <a:p>
            <a:pPr indent="-228600" algn="just" defTabSz="914400">
              <a:lnSpc>
                <a:spcPct val="110000"/>
              </a:lnSpc>
              <a:spcBef>
                <a:spcPts val="700"/>
              </a:spcBef>
              <a:buClr>
                <a:schemeClr val="tx2"/>
              </a:buClr>
            </a:pPr>
            <a:r>
              <a:rPr lang="nl-NL" sz="1500" i="1" dirty="0"/>
              <a:t>Hoe kan ik ervoor zorgen dat mijn leerlingen in aanraking komen met de cultuur, gewoonten, eten en muziek van de Spaanse en Zuid-Amerikaanse wereld?</a:t>
            </a:r>
            <a:endParaRPr lang="nl-NL" sz="1500" dirty="0"/>
          </a:p>
          <a:p>
            <a:pPr indent="-228600" defTabSz="914400">
              <a:lnSpc>
                <a:spcPct val="110000"/>
              </a:lnSpc>
              <a:spcBef>
                <a:spcPts val="700"/>
              </a:spcBef>
              <a:buClr>
                <a:schemeClr val="tx2"/>
              </a:buClr>
            </a:pPr>
            <a:endParaRPr lang="en-US" sz="2000" dirty="0">
              <a:solidFill>
                <a:srgbClr val="000000"/>
              </a:solidFill>
              <a:effectLst/>
            </a:endParaRPr>
          </a:p>
        </p:txBody>
      </p:sp>
      <p:pic>
        <p:nvPicPr>
          <p:cNvPr id="4098" name="Picture 2" descr="1.8 Leervragen – Briljant Onderwijs">
            <a:extLst>
              <a:ext uri="{FF2B5EF4-FFF2-40B4-BE49-F238E27FC236}">
                <a16:creationId xmlns:a16="http://schemas.microsoft.com/office/drawing/2014/main" id="{A867463B-80DF-CA61-9A5D-2EDD410455F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99206" y="645106"/>
            <a:ext cx="3974717" cy="559404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extLst>
              <a:ext uri="{FF2B5EF4-FFF2-40B4-BE49-F238E27FC236}">
                <a16:creationId xmlns:a16="http://schemas.microsoft.com/office/drawing/2014/main" id="{9D4D376E-059A-CD2F-B790-1514DCC34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132" y="4457700"/>
            <a:ext cx="812800" cy="812800"/>
          </a:xfrm>
          <a:prstGeom prst="rect">
            <a:avLst/>
          </a:prstGeom>
        </p:spPr>
      </p:pic>
    </p:spTree>
    <p:extLst>
      <p:ext uri="{BB962C8B-B14F-4D97-AF65-F5344CB8AC3E}">
        <p14:creationId xmlns:p14="http://schemas.microsoft.com/office/powerpoint/2010/main" val="838998470"/>
      </p:ext>
    </p:extLst>
  </p:cSld>
  <p:clrMapOvr>
    <a:masterClrMapping/>
  </p:clrMapOvr>
  <mc:AlternateContent xmlns:mc="http://schemas.openxmlformats.org/markup-compatibility/2006" xmlns:p14="http://schemas.microsoft.com/office/powerpoint/2010/main">
    <mc:Choice Requires="p14">
      <p:transition spd="slow" p14:dur="2000" advTm="13360"/>
    </mc:Choice>
    <mc:Fallback xmlns="">
      <p:transition spd="slow" advTm="1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nl-NL"/>
          </a:p>
        </p:txBody>
      </p:sp>
      <p:sp>
        <p:nvSpPr>
          <p:cNvPr id="2" name="Titel 1">
            <a:extLst>
              <a:ext uri="{FF2B5EF4-FFF2-40B4-BE49-F238E27FC236}">
                <a16:creationId xmlns:a16="http://schemas.microsoft.com/office/drawing/2014/main" id="{D79A1339-A3C0-C39A-A944-D4A6A697DC35}"/>
              </a:ext>
            </a:extLst>
          </p:cNvPr>
          <p:cNvSpPr>
            <a:spLocks noGrp="1"/>
          </p:cNvSpPr>
          <p:nvPr>
            <p:ph type="title"/>
          </p:nvPr>
        </p:nvSpPr>
        <p:spPr>
          <a:xfrm>
            <a:off x="573409" y="559477"/>
            <a:ext cx="3765200" cy="5709931"/>
          </a:xfrm>
        </p:spPr>
        <p:txBody>
          <a:bodyPr>
            <a:normAutofit/>
          </a:bodyPr>
          <a:lstStyle/>
          <a:p>
            <a:pPr algn="ctr"/>
            <a:r>
              <a:rPr lang="nl-NL" sz="4400" b="1" dirty="0">
                <a:effectLst/>
                <a:latin typeface="Impact" panose="020B0806030902050204" pitchFamily="34" charset="0"/>
                <a:ea typeface="Times New Roman" panose="02020603050405020304" pitchFamily="18" charset="0"/>
              </a:rPr>
              <a:t>Persoonlijke motivatie</a:t>
            </a:r>
            <a:br>
              <a:rPr lang="nl-NL" sz="4400" b="1" dirty="0">
                <a:effectLst/>
                <a:latin typeface="Times New Roman" panose="02020603050405020304" pitchFamily="18" charset="0"/>
                <a:ea typeface="Times New Roman" panose="02020603050405020304" pitchFamily="18" charset="0"/>
              </a:rPr>
            </a:br>
            <a:endParaRPr lang="nl-NL" sz="4400" dirty="0"/>
          </a:p>
        </p:txBody>
      </p:sp>
      <p:sp>
        <p:nvSpPr>
          <p:cNvPr id="3" name="Tijdelijke aanduiding voor inhoud 2">
            <a:extLst>
              <a:ext uri="{FF2B5EF4-FFF2-40B4-BE49-F238E27FC236}">
                <a16:creationId xmlns:a16="http://schemas.microsoft.com/office/drawing/2014/main" id="{EE75C39C-5E71-9480-9BAA-BA287D4F6312}"/>
              </a:ext>
            </a:extLst>
          </p:cNvPr>
          <p:cNvSpPr>
            <a:spLocks noGrp="1"/>
          </p:cNvSpPr>
          <p:nvPr>
            <p:ph idx="1"/>
          </p:nvPr>
        </p:nvSpPr>
        <p:spPr>
          <a:xfrm>
            <a:off x="4654295" y="1"/>
            <a:ext cx="7537705" cy="6620256"/>
          </a:xfrm>
        </p:spPr>
        <p:txBody>
          <a:bodyPr anchor="ctr">
            <a:normAutofit lnSpcReduction="10000"/>
          </a:bodyPr>
          <a:lstStyle/>
          <a:p>
            <a:pPr marL="0" indent="0" algn="just">
              <a:lnSpc>
                <a:spcPct val="90000"/>
              </a:lnSpc>
              <a:buNone/>
            </a:pPr>
            <a:endParaRPr lang="nl-NL" sz="1000" b="1" dirty="0"/>
          </a:p>
          <a:p>
            <a:pPr marL="0" indent="0" algn="just">
              <a:lnSpc>
                <a:spcPct val="90000"/>
              </a:lnSpc>
              <a:buNone/>
            </a:pPr>
            <a:endParaRPr lang="nl-NL" sz="1000" b="1" dirty="0"/>
          </a:p>
          <a:p>
            <a:pPr marL="0" indent="0" algn="just">
              <a:lnSpc>
                <a:spcPct val="90000"/>
              </a:lnSpc>
              <a:buNone/>
            </a:pPr>
            <a:r>
              <a:rPr lang="nl-NL" sz="1000" b="1" dirty="0"/>
              <a:t>Motivatie voor mijn Beroepsproduct </a:t>
            </a:r>
          </a:p>
          <a:p>
            <a:pPr algn="just">
              <a:lnSpc>
                <a:spcPct val="90000"/>
              </a:lnSpc>
            </a:pPr>
            <a:endParaRPr lang="nl-NL" sz="1000" dirty="0"/>
          </a:p>
          <a:p>
            <a:pPr algn="just">
              <a:lnSpc>
                <a:spcPct val="90000"/>
              </a:lnSpc>
            </a:pPr>
            <a:r>
              <a:rPr lang="nl-NL" sz="1000" dirty="0"/>
              <a:t>Als Spaans docent aan de Hogeschool TIO zie ik het als mijn missie om studenten niet alleen de taal, maar ook de rijke cultuur van de Spaanstalige wereld bij te brengen. Taal en cultuur zijn onlosmakelijk met elkaar verbonden. Ik geloof dat het leren van een taal veel effectiever en betekenisvoller wordt wanneer studenten een emotionele en culturele connectie kunnen maken met wat ze leren.</a:t>
            </a:r>
          </a:p>
          <a:p>
            <a:pPr algn="just">
              <a:lnSpc>
                <a:spcPct val="90000"/>
              </a:lnSpc>
            </a:pPr>
            <a:r>
              <a:rPr lang="nl-NL" sz="1000" dirty="0"/>
              <a:t>Mijn eigen Colombiaanse achtergrond speelt hierbij een grote rol. Mijn cultuur is een bron van trots en inspiratie, en ik zie het als een waardevolle brug tussen mij en mijn studenten. Door hen kennis te laten maken met de gewoonten, muziek, literatuur, dans en gastronomie van Spaanstalige landen, nodig ik hen uit om zich te verbinden met de taal op een manier die verder gaat dan woorden en </a:t>
            </a:r>
            <a:r>
              <a:rPr lang="nl-NL" sz="1000" dirty="0" err="1"/>
              <a:t>grammatica.In</a:t>
            </a:r>
            <a:r>
              <a:rPr lang="nl-NL" sz="1000" dirty="0"/>
              <a:t> deze tijd, waarin studenten voortdurend in contact staan met verschillende invloeden via </a:t>
            </a:r>
            <a:r>
              <a:rPr lang="nl-NL" sz="1000" dirty="0" err="1"/>
              <a:t>social</a:t>
            </a:r>
            <a:r>
              <a:rPr lang="nl-NL" sz="1000" dirty="0"/>
              <a:t> media en multiculturele omgevingen, is het essentieel om taalonderwijs betekenisvol en relevant te maken. Veel van mijn studenten komen in aanraking met internationale klasgenoten en zullen in hun toekomst wellicht ook in internationale contexten onderhandelen of samenwerken. Om dat succesvol te doen, is het niet alleen belangrijk om de taal te beheersen, maar ook om de culturele mentaliteit en communicatiestijlen te begrijpen.</a:t>
            </a:r>
          </a:p>
          <a:p>
            <a:pPr algn="just">
              <a:lnSpc>
                <a:spcPct val="90000"/>
              </a:lnSpc>
            </a:pPr>
            <a:endParaRPr lang="nl-NL" sz="1000" dirty="0"/>
          </a:p>
          <a:p>
            <a:pPr marL="0" indent="0" algn="just">
              <a:lnSpc>
                <a:spcPct val="90000"/>
              </a:lnSpc>
              <a:buNone/>
            </a:pPr>
            <a:r>
              <a:rPr lang="nl-NL" sz="1000" b="1" dirty="0"/>
              <a:t>Motivatie na Beroepsproduct </a:t>
            </a:r>
          </a:p>
          <a:p>
            <a:pPr marL="0" indent="0" algn="just">
              <a:lnSpc>
                <a:spcPct val="90000"/>
              </a:lnSpc>
              <a:buNone/>
            </a:pPr>
            <a:endParaRPr lang="nl-NL" sz="1000" b="1" dirty="0"/>
          </a:p>
          <a:p>
            <a:pPr algn="just">
              <a:lnSpc>
                <a:spcPct val="90000"/>
              </a:lnSpc>
            </a:pPr>
            <a:r>
              <a:rPr lang="nl-NL" sz="1000" dirty="0"/>
              <a:t>Tijdens mijn stage werk ik met MBO-studenten van de opleiding Internationale Bedrijfsmanagement aan de TIO in Amsterdam. Mijn studenten hebben vaak beperkte kennis van de cultuur achter de taal die ze leren. Mijn doel is om hen te motiveren en activeren door middel van een ervaringsgerichte lesmethode, waarin cultuur en taal hand in hand gaan. De samenwerking met het Colombia Festival in Wageningen bood een unieke kans om dit ideaal in de praktijk te brengen. Het was een inspirerende ervaring waarin ik mijn cultuur, muziek en tradities kon delen — niet alleen met mijn studenten van TIO, maar ook met een breed, divers publiek. Deze ervaring bevestigde voor mij dat culturele onderdompeling niet alleen het leerproces verdiept, maar ook zorgt voor blijvende herinneringen en persoonlijke ontwikkeling.</a:t>
            </a:r>
          </a:p>
          <a:p>
            <a:pPr algn="just">
              <a:lnSpc>
                <a:spcPct val="90000"/>
              </a:lnSpc>
            </a:pPr>
            <a:r>
              <a:rPr lang="nl-NL" sz="1000" dirty="0"/>
              <a:t>Mijn idee is om dit soort culturele ervaringen te blijven integreren in mijn onderwijspraktijk. Ik wil aan het einde van elk semester studenten de kans geven om deel te nemen aan een festival of culturele activiteit die hen in direct contact brengt met de Spaanstalige cultuur. Voor 2025 staat er opnieuw een prachtige ervaring op de planning: van 4 t/m 6 juli nemen we deel aan het </a:t>
            </a:r>
            <a:r>
              <a:rPr lang="nl-NL" sz="1000" dirty="0" err="1"/>
              <a:t>Dias</a:t>
            </a:r>
            <a:r>
              <a:rPr lang="nl-NL" sz="1000" dirty="0"/>
              <a:t> </a:t>
            </a:r>
            <a:r>
              <a:rPr lang="nl-NL" sz="1000" dirty="0" err="1"/>
              <a:t>Latinos</a:t>
            </a:r>
            <a:r>
              <a:rPr lang="nl-NL" sz="1000" dirty="0"/>
              <a:t> Festival in Amersfoort — het grootste gratis Latin-festival van Nederland. Met live muziek, dansworkshops, kinderactiviteiten, filmvertoningen en een bruisende parade, biedt dit evenement studenten een authentieke onderdompeling in de Spaanstalige wereld. Op 5 juli zullen we ook deelnemen aan het Dance </a:t>
            </a:r>
            <a:r>
              <a:rPr lang="nl-NL" sz="1000" dirty="0" err="1"/>
              <a:t>Congress</a:t>
            </a:r>
            <a:r>
              <a:rPr lang="nl-NL" sz="1000" dirty="0"/>
              <a:t>, met workshops voor zowel beginners als gevorderden. Dit alles vormt een unieke kans voor mijn studenten om het Spaans in een culturele context te beleven en te gebruiken.</a:t>
            </a:r>
          </a:p>
          <a:p>
            <a:pPr algn="just">
              <a:lnSpc>
                <a:spcPct val="90000"/>
              </a:lnSpc>
            </a:pPr>
            <a:r>
              <a:rPr lang="nl-NL" sz="1000" dirty="0"/>
              <a:t>Binnen Hogeschool TIO wordt daarnaast steeds meer nagedacht over hoe het curriculum nog beter kan aansluiten bij internationale ervaringen. Tijdens de "project week" reizen studenten vaak naar het buitenland om beurzen te bezoeken of stageplaatsen te zoeken. De schoolleiding overweegt om in de toekomst gebruik te maken van deze projectweken om studenten die Spaans volgen en naar Spaanstalige landen reizen, een verdiepend cultureel programma aan te bieden. Op die manier kunnen ze niet alleen hun taalvaardigheid verbeteren, maar ook hun culturele kennis verdiepen — een essentiële vaardigheid voor hun latere beroepspraktijk.</a:t>
            </a:r>
          </a:p>
          <a:p>
            <a:pPr algn="just">
              <a:lnSpc>
                <a:spcPct val="90000"/>
              </a:lnSpc>
            </a:pPr>
            <a:endParaRPr lang="nl-NL" sz="700" dirty="0"/>
          </a:p>
        </p:txBody>
      </p:sp>
      <p:pic>
        <p:nvPicPr>
          <p:cNvPr id="23" name="Audio 22">
            <a:extLst>
              <a:ext uri="{FF2B5EF4-FFF2-40B4-BE49-F238E27FC236}">
                <a16:creationId xmlns:a16="http://schemas.microsoft.com/office/drawing/2014/main" id="{E77BD194-2A68-13EC-7B2A-0797CEBC9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49609" y="4073882"/>
            <a:ext cx="812800" cy="812800"/>
          </a:xfrm>
          <a:prstGeom prst="rect">
            <a:avLst/>
          </a:prstGeom>
        </p:spPr>
      </p:pic>
    </p:spTree>
    <p:extLst>
      <p:ext uri="{BB962C8B-B14F-4D97-AF65-F5344CB8AC3E}">
        <p14:creationId xmlns:p14="http://schemas.microsoft.com/office/powerpoint/2010/main" val="2203060052"/>
      </p:ext>
    </p:extLst>
  </p:cSld>
  <p:clrMapOvr>
    <a:masterClrMapping/>
  </p:clrMapOvr>
  <mc:AlternateContent xmlns:mc="http://schemas.openxmlformats.org/markup-compatibility/2006" xmlns:p14="http://schemas.microsoft.com/office/powerpoint/2010/main">
    <mc:Choice Requires="p14">
      <p:transition spd="slow" p14:dur="2000" advTm="302742"/>
    </mc:Choice>
    <mc:Fallback xmlns="">
      <p:transition spd="slow" advTm="30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3ABC-8A94-1BFE-2420-E2587C539C9E}"/>
              </a:ext>
            </a:extLst>
          </p:cNvPr>
          <p:cNvSpPr>
            <a:spLocks noGrp="1"/>
          </p:cNvSpPr>
          <p:nvPr>
            <p:ph type="title"/>
          </p:nvPr>
        </p:nvSpPr>
        <p:spPr>
          <a:xfrm>
            <a:off x="1066800" y="121744"/>
            <a:ext cx="10058400" cy="1371600"/>
          </a:xfrm>
        </p:spPr>
        <p:txBody>
          <a:bodyPr/>
          <a:lstStyle/>
          <a:p>
            <a:r>
              <a:rPr lang="en-US" dirty="0" err="1"/>
              <a:t>Probleem</a:t>
            </a:r>
            <a:r>
              <a:rPr lang="en-US" dirty="0"/>
              <a:t>/ </a:t>
            </a:r>
            <a:r>
              <a:rPr lang="en-US" dirty="0" err="1"/>
              <a:t>leervraag</a:t>
            </a:r>
            <a:endParaRPr lang="nl-NL" dirty="0"/>
          </a:p>
        </p:txBody>
      </p:sp>
      <p:pic>
        <p:nvPicPr>
          <p:cNvPr id="4" name="Afbeelding 3">
            <a:extLst>
              <a:ext uri="{FF2B5EF4-FFF2-40B4-BE49-F238E27FC236}">
                <a16:creationId xmlns:a16="http://schemas.microsoft.com/office/drawing/2014/main" id="{71B31E1C-29D6-FCEF-3E3B-0B89E6177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97108"/>
            <a:ext cx="8882783" cy="792471"/>
          </a:xfrm>
          <a:prstGeom prst="rect">
            <a:avLst/>
          </a:prstGeom>
        </p:spPr>
      </p:pic>
      <p:pic>
        <p:nvPicPr>
          <p:cNvPr id="6" name="Afbeelding 5" descr="Afbeelding met tekst, schermopname, document&#10;&#10;Door AI gegenereerde inhoud is mogelijk onjuist.">
            <a:extLst>
              <a:ext uri="{FF2B5EF4-FFF2-40B4-BE49-F238E27FC236}">
                <a16:creationId xmlns:a16="http://schemas.microsoft.com/office/drawing/2014/main" id="{FE288D75-1110-4DFC-680A-0660E2F5D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813" y="1889579"/>
            <a:ext cx="7806755" cy="4446270"/>
          </a:xfrm>
          <a:prstGeom prst="rect">
            <a:avLst/>
          </a:prstGeom>
        </p:spPr>
      </p:pic>
    </p:spTree>
    <p:extLst>
      <p:ext uri="{BB962C8B-B14F-4D97-AF65-F5344CB8AC3E}">
        <p14:creationId xmlns:p14="http://schemas.microsoft.com/office/powerpoint/2010/main" val="3989472389"/>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C5376-AC76-99E1-C828-6977D83D88EA}"/>
              </a:ext>
            </a:extLst>
          </p:cNvPr>
          <p:cNvSpPr>
            <a:spLocks noGrp="1"/>
          </p:cNvSpPr>
          <p:nvPr>
            <p:ph type="title"/>
          </p:nvPr>
        </p:nvSpPr>
        <p:spPr>
          <a:xfrm>
            <a:off x="1251677" y="645105"/>
            <a:ext cx="4357499" cy="1320855"/>
          </a:xfrm>
        </p:spPr>
        <p:txBody>
          <a:bodyPr>
            <a:normAutofit/>
          </a:bodyPr>
          <a:lstStyle/>
          <a:p>
            <a:r>
              <a:rPr lang="nl-NL" sz="3100" b="1" dirty="0">
                <a:effectLst/>
                <a:latin typeface="Impact" panose="020B0806030902050204" pitchFamily="34" charset="0"/>
                <a:ea typeface="Times New Roman" panose="02020603050405020304" pitchFamily="18" charset="0"/>
              </a:rPr>
              <a:t>School en klas</a:t>
            </a:r>
            <a:br>
              <a:rPr lang="nl-NL" sz="3100" b="1" dirty="0">
                <a:effectLst/>
                <a:latin typeface="Impact" panose="020B0806030902050204" pitchFamily="34" charset="0"/>
                <a:ea typeface="Times New Roman" panose="02020603050405020304" pitchFamily="18" charset="0"/>
              </a:rPr>
            </a:br>
            <a:endParaRPr lang="nl-NL" sz="3100" dirty="0">
              <a:latin typeface="Impact" panose="020B0806030902050204" pitchFamily="34" charset="0"/>
            </a:endParaRPr>
          </a:p>
        </p:txBody>
      </p:sp>
      <p:sp>
        <p:nvSpPr>
          <p:cNvPr id="3" name="Tijdelijke aanduiding voor inhoud 2">
            <a:extLst>
              <a:ext uri="{FF2B5EF4-FFF2-40B4-BE49-F238E27FC236}">
                <a16:creationId xmlns:a16="http://schemas.microsoft.com/office/drawing/2014/main" id="{EC1E3D1C-FF40-C58A-F293-EE8BB8FEC69A}"/>
              </a:ext>
            </a:extLst>
          </p:cNvPr>
          <p:cNvSpPr>
            <a:spLocks noGrp="1"/>
          </p:cNvSpPr>
          <p:nvPr>
            <p:ph idx="1"/>
          </p:nvPr>
        </p:nvSpPr>
        <p:spPr>
          <a:xfrm>
            <a:off x="1251678" y="2286001"/>
            <a:ext cx="4363595" cy="3593591"/>
          </a:xfrm>
        </p:spPr>
        <p:txBody>
          <a:bodyPr>
            <a:normAutofit/>
          </a:bodyPr>
          <a:lstStyle/>
          <a:p>
            <a:pPr algn="just"/>
            <a:r>
              <a:rPr lang="nl-NL" dirty="0">
                <a:effectLst/>
                <a:latin typeface="Times" pitchFamily="2" charset="0"/>
                <a:ea typeface="Times New Roman" panose="02020603050405020304" pitchFamily="18" charset="0"/>
              </a:rPr>
              <a:t>Ik loop stage op mijn baan. De klas waarin ik stage loop is een groep </a:t>
            </a:r>
            <a:r>
              <a:rPr lang="nl-NL" b="0" dirty="0">
                <a:effectLst/>
                <a:latin typeface="Times" pitchFamily="2" charset="0"/>
                <a:ea typeface="Times New Roman" panose="02020603050405020304" pitchFamily="18" charset="0"/>
              </a:rPr>
              <a:t>mbo-tweede jaar  leerlingen Internationale Bedrijfsmanagement</a:t>
            </a:r>
            <a:r>
              <a:rPr lang="nl-NL" b="1" dirty="0">
                <a:effectLst/>
                <a:latin typeface="Times" pitchFamily="2" charset="0"/>
                <a:ea typeface="Times New Roman" panose="02020603050405020304" pitchFamily="18" charset="0"/>
              </a:rPr>
              <a:t>, </a:t>
            </a:r>
            <a:r>
              <a:rPr lang="nl-NL" dirty="0">
                <a:effectLst/>
                <a:latin typeface="Times" pitchFamily="2" charset="0"/>
                <a:ea typeface="Times New Roman" panose="02020603050405020304" pitchFamily="18" charset="0"/>
              </a:rPr>
              <a:t>bestaande uit 15 leerlingen. </a:t>
            </a:r>
          </a:p>
          <a:p>
            <a:endParaRPr lang="nl-NL" dirty="0"/>
          </a:p>
        </p:txBody>
      </p:sp>
      <p:pic>
        <p:nvPicPr>
          <p:cNvPr id="2054" name="Picture 6" descr="TIO Business School (Amsterdam) - Studies and Programs">
            <a:extLst>
              <a:ext uri="{FF2B5EF4-FFF2-40B4-BE49-F238E27FC236}">
                <a16:creationId xmlns:a16="http://schemas.microsoft.com/office/drawing/2014/main" id="{7E5EC307-1E5C-50D3-3A66-7A7B93782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52" r="16318" b="1"/>
          <a:stretch/>
        </p:blipFill>
        <p:spPr bwMode="auto">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pic>
        <p:nvPicPr>
          <p:cNvPr id="4" name="Audio Recording 8 mrt. 2025 17:09:42">
            <a:hlinkClick r:id="" action="ppaction://media"/>
            <a:extLst>
              <a:ext uri="{FF2B5EF4-FFF2-40B4-BE49-F238E27FC236}">
                <a16:creationId xmlns:a16="http://schemas.microsoft.com/office/drawing/2014/main" id="{53C586E0-152D-E792-BE27-C0F0ED92EF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3937" y="3676396"/>
            <a:ext cx="812800" cy="812800"/>
          </a:xfrm>
          <a:prstGeom prst="rect">
            <a:avLst/>
          </a:prstGeom>
        </p:spPr>
      </p:pic>
    </p:spTree>
    <p:extLst>
      <p:ext uri="{BB962C8B-B14F-4D97-AF65-F5344CB8AC3E}">
        <p14:creationId xmlns:p14="http://schemas.microsoft.com/office/powerpoint/2010/main" val="27278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78B6C-2A9F-39DB-31BE-D7AFE91AE1FA}"/>
              </a:ext>
            </a:extLst>
          </p:cNvPr>
          <p:cNvSpPr>
            <a:spLocks noGrp="1"/>
          </p:cNvSpPr>
          <p:nvPr>
            <p:ph type="title"/>
          </p:nvPr>
        </p:nvSpPr>
        <p:spPr>
          <a:xfrm>
            <a:off x="1251678" y="578328"/>
            <a:ext cx="10178322" cy="1492132"/>
          </a:xfrm>
        </p:spPr>
        <p:txBody>
          <a:bodyPr>
            <a:normAutofit/>
          </a:bodyPr>
          <a:lstStyle/>
          <a:p>
            <a:pPr algn="ctr"/>
            <a:r>
              <a:rPr lang="nl-NL" sz="3500" b="1" dirty="0">
                <a:solidFill>
                  <a:srgbClr val="000000"/>
                </a:solidFill>
                <a:effectLst/>
                <a:latin typeface="Impact" panose="020B0806030902050204" pitchFamily="34" charset="0"/>
                <a:ea typeface="Times New Roman" panose="02020603050405020304" pitchFamily="18" charset="0"/>
              </a:rPr>
              <a:t>Deelvragen</a:t>
            </a:r>
            <a:br>
              <a:rPr lang="nl-NL" sz="3500" b="1" dirty="0">
                <a:effectLst/>
                <a:latin typeface="Times New Roman" panose="02020603050405020304" pitchFamily="18" charset="0"/>
                <a:ea typeface="Times New Roman" panose="02020603050405020304" pitchFamily="18" charset="0"/>
              </a:rPr>
            </a:br>
            <a:endParaRPr lang="nl-NL" sz="3500" dirty="0"/>
          </a:p>
        </p:txBody>
      </p:sp>
      <p:sp>
        <p:nvSpPr>
          <p:cNvPr id="3" name="Tijdelijke aanduiding voor inhoud 2">
            <a:extLst>
              <a:ext uri="{FF2B5EF4-FFF2-40B4-BE49-F238E27FC236}">
                <a16:creationId xmlns:a16="http://schemas.microsoft.com/office/drawing/2014/main" id="{7DC11D5A-2C5C-A7B9-B370-F00EE6FA25A6}"/>
              </a:ext>
            </a:extLst>
          </p:cNvPr>
          <p:cNvSpPr>
            <a:spLocks noGrp="1"/>
          </p:cNvSpPr>
          <p:nvPr>
            <p:ph idx="1"/>
          </p:nvPr>
        </p:nvSpPr>
        <p:spPr>
          <a:xfrm>
            <a:off x="1006839" y="1638642"/>
            <a:ext cx="10178322" cy="863635"/>
          </a:xfrm>
        </p:spPr>
        <p:txBody>
          <a:bodyPr/>
          <a:lstStyle/>
          <a:p>
            <a:r>
              <a:rPr lang="nl-NL" sz="1800" dirty="0">
                <a:solidFill>
                  <a:srgbClr val="000000"/>
                </a:solidFill>
                <a:effectLst/>
                <a:latin typeface="Times" pitchFamily="2" charset="0"/>
                <a:ea typeface="Times New Roman" panose="02020603050405020304" pitchFamily="18" charset="0"/>
              </a:rPr>
              <a:t>Om mijn leervraag te kunnen beantwoorden, heb ik gebruik gemaakt van de volgende deelvragen:</a:t>
            </a:r>
            <a:endParaRPr lang="nl-NL" sz="1800" dirty="0">
              <a:effectLst/>
              <a:latin typeface="Times" pitchFamily="2" charset="0"/>
              <a:ea typeface="Times New Roman" panose="02020603050405020304" pitchFamily="18" charset="0"/>
            </a:endParaRPr>
          </a:p>
          <a:p>
            <a:endParaRPr lang="nl-NL" dirty="0"/>
          </a:p>
        </p:txBody>
      </p:sp>
      <p:sp>
        <p:nvSpPr>
          <p:cNvPr id="4" name="Tijdelijke aanduiding voor inhoud 2">
            <a:extLst>
              <a:ext uri="{FF2B5EF4-FFF2-40B4-BE49-F238E27FC236}">
                <a16:creationId xmlns:a16="http://schemas.microsoft.com/office/drawing/2014/main" id="{DA066997-63AC-1BAD-92A8-C0A0789C8246}"/>
              </a:ext>
            </a:extLst>
          </p:cNvPr>
          <p:cNvSpPr txBox="1">
            <a:spLocks/>
          </p:cNvSpPr>
          <p:nvPr/>
        </p:nvSpPr>
        <p:spPr>
          <a:xfrm>
            <a:off x="1006839" y="2329149"/>
            <a:ext cx="4610190" cy="405315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nl-NL" b="1" dirty="0">
                <a:solidFill>
                  <a:schemeClr val="tx1"/>
                </a:solidFill>
              </a:rPr>
              <a:t>1. Huidige situatie</a:t>
            </a:r>
            <a:endParaRPr lang="nl-NL" dirty="0">
              <a:solidFill>
                <a:schemeClr val="tx1"/>
              </a:solidFill>
            </a:endParaRPr>
          </a:p>
          <a:p>
            <a:pPr lvl="0"/>
            <a:r>
              <a:rPr lang="nl-NL" dirty="0">
                <a:solidFill>
                  <a:schemeClr val="tx1"/>
                </a:solidFill>
              </a:rPr>
              <a:t>In hoeverre maken studenten binnen de huidige lesmethode kennis met de Spaanstalige cultuur, gewoonten, muziek en eten?</a:t>
            </a:r>
          </a:p>
          <a:p>
            <a:pPr lvl="0"/>
            <a:r>
              <a:rPr lang="nl-NL" dirty="0">
                <a:solidFill>
                  <a:schemeClr val="tx1"/>
                </a:solidFill>
              </a:rPr>
              <a:t>Hoe ervaren studenten en collega’s het huidige aanbod van culturele elementen binnen de lessen Spaans?</a:t>
            </a:r>
          </a:p>
          <a:p>
            <a:r>
              <a:rPr lang="nl-NL" b="1" dirty="0">
                <a:solidFill>
                  <a:schemeClr val="tx1"/>
                </a:solidFill>
              </a:rPr>
              <a:t>2. </a:t>
            </a:r>
            <a:r>
              <a:rPr lang="nl-NL" b="1" dirty="0" err="1">
                <a:solidFill>
                  <a:schemeClr val="tx1"/>
                </a:solidFill>
              </a:rPr>
              <a:t>Behoeftenanalyse</a:t>
            </a:r>
            <a:endParaRPr lang="nl-NL" dirty="0">
              <a:solidFill>
                <a:schemeClr val="tx1"/>
              </a:solidFill>
            </a:endParaRPr>
          </a:p>
          <a:p>
            <a:pPr lvl="0"/>
            <a:r>
              <a:rPr lang="nl-NL" dirty="0">
                <a:solidFill>
                  <a:schemeClr val="tx1"/>
                </a:solidFill>
              </a:rPr>
              <a:t>Welke culturele onderwerpen (zoals muziek, eten, tradities) spreken de studenten het meest aan?</a:t>
            </a:r>
          </a:p>
          <a:p>
            <a:pPr lvl="0"/>
            <a:r>
              <a:rPr lang="nl-NL" dirty="0">
                <a:solidFill>
                  <a:schemeClr val="tx1"/>
                </a:solidFill>
              </a:rPr>
              <a:t>In hoeverre voelen studenten zich gemotiveerd om Spaans te leren via culturele activiteiten?</a:t>
            </a:r>
          </a:p>
          <a:p>
            <a:r>
              <a:rPr lang="nl-NL" b="1" dirty="0">
                <a:solidFill>
                  <a:schemeClr val="tx1"/>
                </a:solidFill>
              </a:rPr>
              <a:t>3. Verbeteringsmogelijkheden</a:t>
            </a:r>
            <a:endParaRPr lang="nl-NL" dirty="0">
              <a:solidFill>
                <a:schemeClr val="tx1"/>
              </a:solidFill>
            </a:endParaRPr>
          </a:p>
          <a:p>
            <a:pPr lvl="0"/>
            <a:r>
              <a:rPr lang="nl-NL" dirty="0">
                <a:solidFill>
                  <a:schemeClr val="tx1"/>
                </a:solidFill>
              </a:rPr>
              <a:t>Welke culturele werkvormen kunnen de motivatie en betrokkenheid van studenten vergroten?</a:t>
            </a:r>
          </a:p>
          <a:p>
            <a:pPr lvl="0"/>
            <a:r>
              <a:rPr lang="nl-NL" dirty="0">
                <a:solidFill>
                  <a:schemeClr val="tx1"/>
                </a:solidFill>
              </a:rPr>
              <a:t>Hoe kan ik culturele integratie in de lesmethodiek effectief en praktisch vormgeven?</a:t>
            </a:r>
          </a:p>
          <a:p>
            <a:endParaRPr lang="nl-NL" sz="1800" dirty="0">
              <a:solidFill>
                <a:srgbClr val="000000"/>
              </a:solidFill>
              <a:latin typeface="Arial" panose="020B0604020202020204" pitchFamily="34" charset="0"/>
              <a:ea typeface="Times New Roman" panose="02020603050405020304" pitchFamily="18" charset="0"/>
            </a:endParaRPr>
          </a:p>
          <a:p>
            <a:endParaRPr lang="nl-NL" sz="1800" dirty="0">
              <a:latin typeface="Times New Roman" panose="02020603050405020304" pitchFamily="18" charset="0"/>
              <a:ea typeface="Times New Roman" panose="02020603050405020304" pitchFamily="18" charset="0"/>
            </a:endParaRPr>
          </a:p>
          <a:p>
            <a:endParaRPr lang="nl-NL" dirty="0"/>
          </a:p>
        </p:txBody>
      </p:sp>
      <p:sp>
        <p:nvSpPr>
          <p:cNvPr id="5" name="Tijdelijke aanduiding voor inhoud 2">
            <a:extLst>
              <a:ext uri="{FF2B5EF4-FFF2-40B4-BE49-F238E27FC236}">
                <a16:creationId xmlns:a16="http://schemas.microsoft.com/office/drawing/2014/main" id="{14499A19-A13A-637A-B840-E9218F62EF49}"/>
              </a:ext>
            </a:extLst>
          </p:cNvPr>
          <p:cNvSpPr txBox="1">
            <a:spLocks/>
          </p:cNvSpPr>
          <p:nvPr/>
        </p:nvSpPr>
        <p:spPr>
          <a:xfrm>
            <a:off x="6096000" y="2372298"/>
            <a:ext cx="4610190" cy="405315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nl-NL" sz="1300" b="1" dirty="0">
                <a:solidFill>
                  <a:schemeClr val="tx1"/>
                </a:solidFill>
              </a:rPr>
              <a:t>4. Praktische implementatie</a:t>
            </a:r>
            <a:endParaRPr lang="nl-NL" sz="1300" dirty="0">
              <a:solidFill>
                <a:schemeClr val="tx1"/>
              </a:solidFill>
            </a:endParaRPr>
          </a:p>
          <a:p>
            <a:pPr lvl="0"/>
            <a:r>
              <a:rPr lang="nl-NL" sz="1300" dirty="0">
                <a:solidFill>
                  <a:schemeClr val="tx1"/>
                </a:solidFill>
              </a:rPr>
              <a:t>Hoe kan een cultureel evenement zoals het Colombia Festival worden ingezet binnen het Spaans curriculum?</a:t>
            </a:r>
          </a:p>
          <a:p>
            <a:pPr lvl="0"/>
            <a:r>
              <a:rPr lang="nl-NL" sz="1300" dirty="0">
                <a:solidFill>
                  <a:schemeClr val="tx1"/>
                </a:solidFill>
              </a:rPr>
              <a:t>Welke rol kunnen collega-docenten spelen in het ondersteunen en uitvoeren van culturele lesactiviteiten?</a:t>
            </a:r>
          </a:p>
          <a:p>
            <a:r>
              <a:rPr lang="nl-NL" sz="1300" b="1" dirty="0">
                <a:solidFill>
                  <a:schemeClr val="tx1"/>
                </a:solidFill>
              </a:rPr>
              <a:t>5. Evaluatie en effect</a:t>
            </a:r>
            <a:endParaRPr lang="nl-NL" sz="1300" dirty="0">
              <a:solidFill>
                <a:schemeClr val="tx1"/>
              </a:solidFill>
            </a:endParaRPr>
          </a:p>
          <a:p>
            <a:pPr lvl="0"/>
            <a:r>
              <a:rPr lang="nl-NL" sz="1300" dirty="0">
                <a:solidFill>
                  <a:schemeClr val="tx1"/>
                </a:solidFill>
              </a:rPr>
              <a:t>In hoeverre heeft deelname aan culturele activiteiten een positief effect op de taalvaardigheid van studenten?</a:t>
            </a:r>
          </a:p>
          <a:p>
            <a:pPr lvl="0"/>
            <a:r>
              <a:rPr lang="nl-NL" sz="1300" dirty="0">
                <a:solidFill>
                  <a:schemeClr val="tx1"/>
                </a:solidFill>
              </a:rPr>
              <a:t>Wat is de impact van culturele onderdompeling op de interculturele competentie en motivatie van studenten?</a:t>
            </a:r>
          </a:p>
          <a:p>
            <a:endParaRPr lang="nl-NL" sz="1800" dirty="0">
              <a:solidFill>
                <a:srgbClr val="000000"/>
              </a:solidFill>
              <a:latin typeface="Arial" panose="020B0604020202020204" pitchFamily="34" charset="0"/>
              <a:ea typeface="Times New Roman" panose="02020603050405020304" pitchFamily="18" charset="0"/>
            </a:endParaRPr>
          </a:p>
          <a:p>
            <a:endParaRPr lang="nl-NL" sz="1800" dirty="0">
              <a:latin typeface="Times New Roman" panose="02020603050405020304" pitchFamily="18" charset="0"/>
              <a:ea typeface="Times New Roman" panose="02020603050405020304" pitchFamily="18" charset="0"/>
            </a:endParaRPr>
          </a:p>
          <a:p>
            <a:endParaRPr lang="nl-NL" dirty="0"/>
          </a:p>
        </p:txBody>
      </p:sp>
    </p:spTree>
    <p:extLst>
      <p:ext uri="{BB962C8B-B14F-4D97-AF65-F5344CB8AC3E}">
        <p14:creationId xmlns:p14="http://schemas.microsoft.com/office/powerpoint/2010/main" val="2421293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1CB585A-AC18-0768-2BAD-C6A2B32F9FB8}"/>
              </a:ext>
            </a:extLst>
          </p:cNvPr>
          <p:cNvSpPr txBox="1"/>
          <p:nvPr/>
        </p:nvSpPr>
        <p:spPr>
          <a:xfrm>
            <a:off x="1251678" y="382384"/>
            <a:ext cx="10178322" cy="1921903"/>
          </a:xfrm>
          <a:prstGeom prst="rect">
            <a:avLst/>
          </a:prstGeom>
        </p:spPr>
        <p:txBody>
          <a:bodyPr vert="horz" lIns="91440" tIns="45720" rIns="91440" bIns="45720" rtlCol="0" anchor="ctr">
            <a:normAutofit fontScale="85000" lnSpcReduction="20000"/>
          </a:bodyPr>
          <a:lstStyle/>
          <a:p>
            <a:pPr defTabSz="914400">
              <a:lnSpc>
                <a:spcPct val="90000"/>
              </a:lnSpc>
              <a:spcBef>
                <a:spcPct val="0"/>
              </a:spcBef>
              <a:spcAft>
                <a:spcPts val="600"/>
              </a:spcAft>
            </a:pPr>
            <a:r>
              <a:rPr lang="en-US" sz="3200" cap="all" spc="200" dirty="0">
                <a:solidFill>
                  <a:schemeClr val="tx2"/>
                </a:solidFill>
                <a:effectLst/>
                <a:latin typeface="+mj-lt"/>
                <a:ea typeface="+mj-ea"/>
                <a:cs typeface="+mj-cs"/>
              </a:rPr>
              <a:t> </a:t>
            </a:r>
          </a:p>
          <a:p>
            <a:pPr defTabSz="914400">
              <a:lnSpc>
                <a:spcPct val="90000"/>
              </a:lnSpc>
              <a:spcBef>
                <a:spcPct val="0"/>
              </a:spcBef>
              <a:spcAft>
                <a:spcPts val="600"/>
              </a:spcAft>
            </a:pPr>
            <a:r>
              <a:rPr lang="en-US" sz="3200" b="1" cap="all" spc="200" dirty="0" err="1">
                <a:solidFill>
                  <a:schemeClr val="tx2"/>
                </a:solidFill>
                <a:effectLst/>
                <a:latin typeface="+mj-lt"/>
                <a:ea typeface="+mj-ea"/>
                <a:cs typeface="+mj-cs"/>
              </a:rPr>
              <a:t>Verkennende</a:t>
            </a:r>
            <a:r>
              <a:rPr lang="en-US" sz="3200" b="1" cap="all" spc="200" dirty="0">
                <a:solidFill>
                  <a:schemeClr val="tx2"/>
                </a:solidFill>
                <a:effectLst/>
                <a:latin typeface="+mj-lt"/>
                <a:ea typeface="+mj-ea"/>
                <a:cs typeface="+mj-cs"/>
              </a:rPr>
              <a:t> </a:t>
            </a:r>
            <a:r>
              <a:rPr lang="en-US" sz="3200" b="1" cap="all" spc="200" dirty="0" err="1">
                <a:solidFill>
                  <a:schemeClr val="tx2"/>
                </a:solidFill>
                <a:effectLst/>
                <a:latin typeface="+mj-lt"/>
                <a:ea typeface="+mj-ea"/>
                <a:cs typeface="+mj-cs"/>
              </a:rPr>
              <a:t>probleemanalyse</a:t>
            </a:r>
            <a:r>
              <a:rPr lang="en-US" sz="3200" b="1" cap="all" spc="200" dirty="0">
                <a:solidFill>
                  <a:schemeClr val="tx2"/>
                </a:solidFill>
                <a:effectLst/>
                <a:latin typeface="+mj-lt"/>
                <a:ea typeface="+mj-ea"/>
                <a:cs typeface="+mj-cs"/>
              </a:rPr>
              <a:t> (5xW+H </a:t>
            </a:r>
            <a:r>
              <a:rPr lang="en-US" sz="3200" b="1" cap="all" spc="200" dirty="0" err="1">
                <a:solidFill>
                  <a:schemeClr val="tx2"/>
                </a:solidFill>
                <a:effectLst/>
                <a:latin typeface="+mj-lt"/>
                <a:ea typeface="+mj-ea"/>
                <a:cs typeface="+mj-cs"/>
              </a:rPr>
              <a:t>methode</a:t>
            </a:r>
            <a:r>
              <a:rPr lang="en-US" sz="3200" b="1" cap="all" spc="200" dirty="0">
                <a:solidFill>
                  <a:schemeClr val="tx2"/>
                </a:solidFill>
                <a:effectLst/>
                <a:latin typeface="+mj-lt"/>
                <a:ea typeface="+mj-ea"/>
                <a:cs typeface="+mj-cs"/>
              </a:rPr>
              <a:t>)</a:t>
            </a:r>
          </a:p>
          <a:p>
            <a:pPr defTabSz="914400">
              <a:lnSpc>
                <a:spcPct val="90000"/>
              </a:lnSpc>
              <a:spcBef>
                <a:spcPct val="0"/>
              </a:spcBef>
              <a:spcAft>
                <a:spcPts val="600"/>
              </a:spcAft>
            </a:pPr>
            <a:endParaRPr lang="en-US" sz="3200" b="1" cap="all" spc="200" dirty="0">
              <a:solidFill>
                <a:schemeClr val="tx2"/>
              </a:solidFill>
              <a:effectLst/>
              <a:latin typeface="+mj-lt"/>
              <a:ea typeface="+mj-ea"/>
              <a:cs typeface="+mj-cs"/>
            </a:endParaRPr>
          </a:p>
          <a:p>
            <a:pPr algn="just" defTabSz="914400">
              <a:lnSpc>
                <a:spcPct val="90000"/>
              </a:lnSpc>
              <a:spcBef>
                <a:spcPct val="0"/>
              </a:spcBef>
              <a:spcAft>
                <a:spcPts val="600"/>
              </a:spcAft>
            </a:pPr>
            <a:r>
              <a:rPr lang="nl-NL" sz="1500" dirty="0"/>
              <a:t>Volgens Van der Donk en Van Lanen (2020) is het uitvoeren van een verkennende probleemanalyse essentieel om het praktijkprobleem goed in kaart te brengen. Het praktijkprobleem dat centraal staat in mijn onderzoek is het gebrek aan culturele onderdompeling binnen het vak Spaans voor MBO-studenten. In gesprek met mijn werkplekbegeleider en collega’s zijn onderstaande aspecten besproken:</a:t>
            </a:r>
          </a:p>
          <a:p>
            <a:pPr defTabSz="914400">
              <a:lnSpc>
                <a:spcPct val="90000"/>
              </a:lnSpc>
              <a:spcBef>
                <a:spcPct val="0"/>
              </a:spcBef>
              <a:spcAft>
                <a:spcPts val="600"/>
              </a:spcAft>
            </a:pPr>
            <a:endParaRPr lang="en-US" sz="3200" b="1" cap="all" spc="200" dirty="0">
              <a:solidFill>
                <a:schemeClr val="tx2"/>
              </a:solidFill>
              <a:effectLst/>
              <a:latin typeface="+mj-lt"/>
              <a:ea typeface="+mj-ea"/>
              <a:cs typeface="+mj-cs"/>
            </a:endParaRPr>
          </a:p>
        </p:txBody>
      </p:sp>
      <p:graphicFrame>
        <p:nvGraphicFramePr>
          <p:cNvPr id="7" name="Content Placeholder 2">
            <a:extLst>
              <a:ext uri="{FF2B5EF4-FFF2-40B4-BE49-F238E27FC236}">
                <a16:creationId xmlns:a16="http://schemas.microsoft.com/office/drawing/2014/main" id="{AACA29A1-282E-4D19-5E86-C9E0E9B17482}"/>
              </a:ext>
            </a:extLst>
          </p:cNvPr>
          <p:cNvGraphicFramePr>
            <a:graphicFrameLocks noGrp="1"/>
          </p:cNvGraphicFramePr>
          <p:nvPr>
            <p:ph idx="1"/>
            <p:extLst>
              <p:ext uri="{D42A27DB-BD31-4B8C-83A1-F6EECF244321}">
                <p14:modId xmlns:p14="http://schemas.microsoft.com/office/powerpoint/2010/main" val="1434987819"/>
              </p:ext>
            </p:extLst>
          </p:nvPr>
        </p:nvGraphicFramePr>
        <p:xfrm>
          <a:off x="1066800" y="2049603"/>
          <a:ext cx="10058400" cy="39322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kstvak 1">
            <a:extLst>
              <a:ext uri="{FF2B5EF4-FFF2-40B4-BE49-F238E27FC236}">
                <a16:creationId xmlns:a16="http://schemas.microsoft.com/office/drawing/2014/main" id="{ECA7F16C-7A3D-2536-900F-048B29705D7C}"/>
              </a:ext>
            </a:extLst>
          </p:cNvPr>
          <p:cNvSpPr txBox="1"/>
          <p:nvPr/>
        </p:nvSpPr>
        <p:spPr>
          <a:xfrm>
            <a:off x="1251678" y="5514664"/>
            <a:ext cx="10178322" cy="1921903"/>
          </a:xfrm>
          <a:prstGeom prst="rect">
            <a:avLst/>
          </a:prstGeom>
        </p:spPr>
        <p:txBody>
          <a:bodyPr vert="horz" lIns="91440" tIns="45720" rIns="91440" bIns="45720" rtlCol="0" anchor="ctr">
            <a:normAutofit/>
          </a:bodyPr>
          <a:lstStyle/>
          <a:p>
            <a:pPr algn="just" defTabSz="914400">
              <a:lnSpc>
                <a:spcPct val="90000"/>
              </a:lnSpc>
              <a:spcBef>
                <a:spcPct val="0"/>
              </a:spcBef>
              <a:spcAft>
                <a:spcPts val="600"/>
              </a:spcAft>
            </a:pPr>
            <a:r>
              <a:rPr lang="en-US" sz="1300" cap="all" spc="200" dirty="0">
                <a:solidFill>
                  <a:schemeClr val="tx2"/>
                </a:solidFill>
                <a:effectLst/>
                <a:latin typeface="+mj-lt"/>
                <a:ea typeface="+mj-ea"/>
                <a:cs typeface="+mj-cs"/>
              </a:rPr>
              <a:t> </a:t>
            </a:r>
          </a:p>
          <a:p>
            <a:pPr algn="just" defTabSz="914400">
              <a:lnSpc>
                <a:spcPct val="90000"/>
              </a:lnSpc>
              <a:spcBef>
                <a:spcPct val="0"/>
              </a:spcBef>
              <a:spcAft>
                <a:spcPts val="600"/>
              </a:spcAft>
            </a:pPr>
            <a:r>
              <a:rPr lang="nl-NL" sz="1300" dirty="0"/>
              <a:t>Deze analyse toont aan dat er een kloof bestaat tussen de lesinhoud en de leefwereld van de studenten. De wens van de praktijk – vanuit collega’s en werkplekbegeleiders – is om de lessen Spaans betekenisvoller, motiverender en cultureel rijker te maken.</a:t>
            </a:r>
          </a:p>
          <a:p>
            <a:pPr defTabSz="914400">
              <a:lnSpc>
                <a:spcPct val="90000"/>
              </a:lnSpc>
              <a:spcBef>
                <a:spcPct val="0"/>
              </a:spcBef>
              <a:spcAft>
                <a:spcPts val="600"/>
              </a:spcAft>
            </a:pPr>
            <a:endParaRPr lang="en-US" sz="3200" b="1" cap="all" spc="200" dirty="0">
              <a:solidFill>
                <a:schemeClr val="tx2"/>
              </a:solidFill>
              <a:effectLst/>
              <a:latin typeface="+mj-lt"/>
              <a:ea typeface="+mj-ea"/>
              <a:cs typeface="+mj-cs"/>
            </a:endParaRPr>
          </a:p>
        </p:txBody>
      </p:sp>
      <p:pic>
        <p:nvPicPr>
          <p:cNvPr id="12" name="Audio 11">
            <a:extLst>
              <a:ext uri="{FF2B5EF4-FFF2-40B4-BE49-F238E27FC236}">
                <a16:creationId xmlns:a16="http://schemas.microsoft.com/office/drawing/2014/main" id="{1C955187-FB90-1CB9-DC79-FD188BF1A7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81585" y="3653537"/>
            <a:ext cx="812800" cy="812800"/>
          </a:xfrm>
          <a:prstGeom prst="rect">
            <a:avLst/>
          </a:prstGeom>
        </p:spPr>
      </p:pic>
    </p:spTree>
    <p:extLst>
      <p:ext uri="{BB962C8B-B14F-4D97-AF65-F5344CB8AC3E}">
        <p14:creationId xmlns:p14="http://schemas.microsoft.com/office/powerpoint/2010/main" val="3466656595"/>
      </p:ext>
    </p:extLst>
  </p:cSld>
  <p:clrMapOvr>
    <a:masterClrMapping/>
  </p:clrMapOvr>
  <mc:AlternateContent xmlns:mc="http://schemas.openxmlformats.org/markup-compatibility/2006" xmlns:p14="http://schemas.microsoft.com/office/powerpoint/2010/main">
    <mc:Choice Requires="p14">
      <p:transition spd="slow" p14:dur="2000" advTm="181651"/>
    </mc:Choice>
    <mc:Fallback xmlns="">
      <p:transition spd="slow" advTm="18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6950BFC3-D8DA-4A85-94F7-54DA5524770B}">
      <p188:commentRel xmlns:p188="http://schemas.microsoft.com/office/powerpoint/2018/8/main" r:id="rId4"/>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3D1DCE6CE424E9DF7520B95F87425" ma:contentTypeVersion="4" ma:contentTypeDescription="Een nieuw document maken." ma:contentTypeScope="" ma:versionID="bbd560de4aa2b81a6479ff00987180ed">
  <xsd:schema xmlns:xsd="http://www.w3.org/2001/XMLSchema" xmlns:xs="http://www.w3.org/2001/XMLSchema" xmlns:p="http://schemas.microsoft.com/office/2006/metadata/properties" xmlns:ns2="8d72e421-ce0d-455e-b42c-7119ae760f32" targetNamespace="http://schemas.microsoft.com/office/2006/metadata/properties" ma:root="true" ma:fieldsID="f77ba6d1817517b19ba90f1675743186" ns2:_="">
    <xsd:import namespace="8d72e421-ce0d-455e-b42c-7119ae760f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2e421-ce0d-455e-b42c-7119ae760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73A0CB-41E6-4E28-8CC1-6AF4C4007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2e421-ce0d-455e-b42c-7119ae760f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78B547-E026-424E-A087-B3BCDAA04BF5}">
  <ds:schemaRefs>
    <ds:schemaRef ds:uri="http://schemas.microsoft.com/sharepoint/v3/contenttype/forms"/>
  </ds:schemaRefs>
</ds:datastoreItem>
</file>

<file path=customXml/itemProps3.xml><?xml version="1.0" encoding="utf-8"?>
<ds:datastoreItem xmlns:ds="http://schemas.openxmlformats.org/officeDocument/2006/customXml" ds:itemID="{43072FD8-3AA3-4D12-8130-2729119900D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Savon</Template>
  <TotalTime>24629</TotalTime>
  <Words>3743</Words>
  <Application>Microsoft Macintosh PowerPoint</Application>
  <PresentationFormat>Breedbeeld</PresentationFormat>
  <Paragraphs>214</Paragraphs>
  <Slides>34</Slides>
  <Notes>0</Notes>
  <HiddenSlides>0</HiddenSlides>
  <MMClips>13</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34</vt:i4>
      </vt:variant>
    </vt:vector>
  </HeadingPairs>
  <TitlesOfParts>
    <vt:vector size="44" baseType="lpstr">
      <vt:lpstr>Arial</vt:lpstr>
      <vt:lpstr>Calibri</vt:lpstr>
      <vt:lpstr>Century Gothic</vt:lpstr>
      <vt:lpstr>Garamond</vt:lpstr>
      <vt:lpstr>Impact</vt:lpstr>
      <vt:lpstr>Lato Extended</vt:lpstr>
      <vt:lpstr>Symbol</vt:lpstr>
      <vt:lpstr>Times</vt:lpstr>
      <vt:lpstr>Times New Roman</vt:lpstr>
      <vt:lpstr>Savon</vt:lpstr>
      <vt:lpstr>Beroepsproduct 1 </vt:lpstr>
      <vt:lpstr>Stap 1: Oriëntatie en richting </vt:lpstr>
      <vt:lpstr> </vt:lpstr>
      <vt:lpstr>Leervraag </vt:lpstr>
      <vt:lpstr>Persoonlijke motivatie </vt:lpstr>
      <vt:lpstr>Probleem/ leervraag</vt:lpstr>
      <vt:lpstr>School en klas </vt:lpstr>
      <vt:lpstr>Deelvragen </vt:lpstr>
      <vt:lpstr>PowerPoint-presentatie</vt:lpstr>
      <vt:lpstr>Opdracht/ beoogde effect</vt:lpstr>
      <vt:lpstr>PowerPoint-presentatie</vt:lpstr>
      <vt:lpstr>Stap 2: Activiteitenplan  Onderzoeksopzet en verantwoording </vt:lpstr>
      <vt:lpstr>Activiteitenplan: Onderzoeksopzet en verantwoording</vt:lpstr>
      <vt:lpstr>PowerPoint-presentatie</vt:lpstr>
      <vt:lpstr>PowerPoint-presentatie</vt:lpstr>
      <vt:lpstr>Motivatie voor de gekozen methode en respondenten </vt:lpstr>
      <vt:lpstr>Literatuurverkenning (APA-verwijzingen) </vt:lpstr>
      <vt:lpstr>Stap 3: Praktijk verkenning </vt:lpstr>
      <vt:lpstr>Praktijk verkenning</vt:lpstr>
      <vt:lpstr>Resultaten praktijkverkenning</vt:lpstr>
      <vt:lpstr>PowerPoint-presentatie</vt:lpstr>
      <vt:lpstr>PowerPoint-presentatie</vt:lpstr>
      <vt:lpstr>PowerPoint-presentatie</vt:lpstr>
      <vt:lpstr>PowerPoint-presentatie</vt:lpstr>
      <vt:lpstr>PowerPoint-presentatie</vt:lpstr>
      <vt:lpstr>Conclusie van de enquête: vóór en na het Festival Colombia </vt:lpstr>
      <vt:lpstr>Interview met collega 1 – Guadalupe</vt:lpstr>
      <vt:lpstr>Interview met collega 2 - Annemieke</vt:lpstr>
      <vt:lpstr>Conclusie Interviews</vt:lpstr>
      <vt:lpstr>OBSERVATIE 1 </vt:lpstr>
      <vt:lpstr>Observatie 1 – TIO Amsterdam </vt:lpstr>
      <vt:lpstr>Observatie 2 – Tio Rotterdam</vt:lpstr>
      <vt:lpstr>Observatie 3 – Tio Utrecht </vt:lpstr>
      <vt:lpstr>PowerPoint-presentatie</vt:lpstr>
    </vt:vector>
  </TitlesOfParts>
  <Company>Hogeschool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Orientatie Schoolcontext:</dc:title>
  <dc:creator>Marit Dekker</dc:creator>
  <cp:lastModifiedBy>Andrea Mendez</cp:lastModifiedBy>
  <cp:revision>131</cp:revision>
  <dcterms:created xsi:type="dcterms:W3CDTF">2023-09-28T14:16:57Z</dcterms:created>
  <dcterms:modified xsi:type="dcterms:W3CDTF">2025-05-25T18:22:01Z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0x01010065F3D1DCE6CE424E9DF7520B95F87425</vt:lpwstr>
  </property>
</Properties>
</file>